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5" r:id="rId2"/>
    <p:sldId id="292" r:id="rId3"/>
    <p:sldId id="277" r:id="rId4"/>
    <p:sldId id="293" r:id="rId5"/>
    <p:sldId id="291" r:id="rId6"/>
    <p:sldId id="296" r:id="rId7"/>
    <p:sldId id="279" r:id="rId8"/>
    <p:sldId id="290" r:id="rId9"/>
    <p:sldId id="295" r:id="rId10"/>
    <p:sldId id="287" r:id="rId11"/>
    <p:sldId id="297" r:id="rId12"/>
    <p:sldId id="276" r:id="rId13"/>
    <p:sldId id="258" r:id="rId14"/>
    <p:sldId id="265" r:id="rId15"/>
    <p:sldId id="278" r:id="rId16"/>
    <p:sldId id="294" r:id="rId17"/>
    <p:sldId id="26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B387"/>
    <a:srgbClr val="907F4E"/>
    <a:srgbClr val="481F67"/>
    <a:srgbClr val="996633"/>
    <a:srgbClr val="EAA200"/>
    <a:srgbClr val="C88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20" autoAdjust="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2784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469B92-2B66-4B8B-853C-1CDE044D5B16}" type="doc">
      <dgm:prSet loTypeId="urn:microsoft.com/office/officeart/2005/8/layout/venn2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3A91855-BE83-42FB-9D58-D88351052A5A}" type="pres">
      <dgm:prSet presAssocID="{43469B92-2B66-4B8B-853C-1CDE044D5B16}" presName="Name0" presStyleCnt="0">
        <dgm:presLayoutVars>
          <dgm:chMax val="7"/>
          <dgm:resizeHandles val="exact"/>
        </dgm:presLayoutVars>
      </dgm:prSet>
      <dgm:spPr/>
    </dgm:pt>
  </dgm:ptLst>
  <dgm:cxnLst>
    <dgm:cxn modelId="{7D3C382C-DA93-45A5-8299-51618CEB31D1}" type="presOf" srcId="{43469B92-2B66-4B8B-853C-1CDE044D5B16}" destId="{E3A91855-BE83-42FB-9D58-D88351052A5A}" srcOrd="0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469B92-2B66-4B8B-853C-1CDE044D5B16}" type="doc">
      <dgm:prSet loTypeId="urn:microsoft.com/office/officeart/2005/8/layout/venn2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711BBAA-66E3-419E-8B70-61A61892531E}">
      <dgm:prSet phldrT="[Text]" custT="1"/>
      <dgm:spPr>
        <a:solidFill>
          <a:srgbClr val="907F4E"/>
        </a:solidFill>
      </dgm:spPr>
      <dgm:t>
        <a:bodyPr lIns="0" tIns="8595360" rIns="0"/>
        <a:lstStyle/>
        <a:p>
          <a:r>
            <a:rPr lang="en-US" sz="1600" dirty="0">
              <a:solidFill>
                <a:schemeClr val="tx1"/>
              </a:solidFill>
              <a:latin typeface="Perpetua Titling MT" panose="02020502060505020804" pitchFamily="18" charset="0"/>
            </a:rPr>
            <a:t>Technology</a:t>
          </a:r>
        </a:p>
      </dgm:t>
    </dgm:pt>
    <dgm:pt modelId="{343EA5A6-E304-432F-98AD-FFF3E020168C}" type="parTrans" cxnId="{D5405F1E-494A-40E4-B62F-E10FD449D6D3}">
      <dgm:prSet/>
      <dgm:spPr/>
      <dgm:t>
        <a:bodyPr/>
        <a:lstStyle/>
        <a:p>
          <a:endParaRPr lang="en-US"/>
        </a:p>
      </dgm:t>
    </dgm:pt>
    <dgm:pt modelId="{6CF2A5D6-F7BB-44E1-944B-7123A8D19732}" type="sibTrans" cxnId="{D5405F1E-494A-40E4-B62F-E10FD449D6D3}">
      <dgm:prSet/>
      <dgm:spPr/>
      <dgm:t>
        <a:bodyPr/>
        <a:lstStyle/>
        <a:p>
          <a:endParaRPr lang="en-US"/>
        </a:p>
      </dgm:t>
    </dgm:pt>
    <dgm:pt modelId="{B18BBAE0-A5D6-4CA2-B9A8-16E3DA8CC82C}">
      <dgm:prSet phldrT="[Text]" custT="1"/>
      <dgm:spPr>
        <a:solidFill>
          <a:schemeClr val="accent6"/>
        </a:solidFill>
      </dgm:spPr>
      <dgm:t>
        <a:bodyPr lIns="0" tIns="6583680" rIns="0"/>
        <a:lstStyle/>
        <a:p>
          <a:r>
            <a:rPr lang="en-US" sz="1800" dirty="0">
              <a:solidFill>
                <a:schemeClr val="tx1"/>
              </a:solidFill>
              <a:latin typeface="Perpetua Titling MT" panose="02020502060505020804" pitchFamily="18" charset="0"/>
            </a:rPr>
            <a:t>Education</a:t>
          </a:r>
        </a:p>
      </dgm:t>
    </dgm:pt>
    <dgm:pt modelId="{65C7C049-8282-4F51-B66A-0F7D066911E7}" type="parTrans" cxnId="{733F1725-57DA-4BBD-93DF-7929CB11B7F2}">
      <dgm:prSet/>
      <dgm:spPr/>
      <dgm:t>
        <a:bodyPr/>
        <a:lstStyle/>
        <a:p>
          <a:endParaRPr lang="en-US"/>
        </a:p>
      </dgm:t>
    </dgm:pt>
    <dgm:pt modelId="{B39D53C0-A040-405C-AA80-82857B922FE8}" type="sibTrans" cxnId="{733F1725-57DA-4BBD-93DF-7929CB11B7F2}">
      <dgm:prSet/>
      <dgm:spPr/>
      <dgm:t>
        <a:bodyPr/>
        <a:lstStyle/>
        <a:p>
          <a:endParaRPr lang="en-US"/>
        </a:p>
      </dgm:t>
    </dgm:pt>
    <dgm:pt modelId="{265A5FCF-3E60-420B-9F66-31682F3751DE}">
      <dgm:prSet phldrT="[Text]" custT="1"/>
      <dgm:spPr>
        <a:solidFill>
          <a:srgbClr val="CBB387"/>
        </a:solidFill>
      </dgm:spPr>
      <dgm:t>
        <a:bodyPr lIns="0" tIns="4480560" rIns="0"/>
        <a:lstStyle/>
        <a:p>
          <a:r>
            <a:rPr lang="en-US" sz="1600" b="0" dirty="0">
              <a:solidFill>
                <a:schemeClr val="tx1"/>
              </a:solidFill>
              <a:latin typeface="Perpetua Titling MT" panose="02020502060505020804" pitchFamily="18" charset="0"/>
            </a:rPr>
            <a:t>Knowledge</a:t>
          </a:r>
          <a:endParaRPr lang="en-US" sz="500" b="0" dirty="0">
            <a:solidFill>
              <a:schemeClr val="tx1"/>
            </a:solidFill>
            <a:latin typeface="Perpetua Titling MT" panose="02020502060505020804" pitchFamily="18" charset="0"/>
          </a:endParaRPr>
        </a:p>
      </dgm:t>
    </dgm:pt>
    <dgm:pt modelId="{7D1B3812-A6FC-4CFD-8EA7-D205287EE828}" type="parTrans" cxnId="{74FD5859-6268-455C-BEDB-482520E30765}">
      <dgm:prSet/>
      <dgm:spPr/>
      <dgm:t>
        <a:bodyPr/>
        <a:lstStyle/>
        <a:p>
          <a:endParaRPr lang="en-US"/>
        </a:p>
      </dgm:t>
    </dgm:pt>
    <dgm:pt modelId="{FC780DC2-E325-48C6-BC3B-7C295395F27E}" type="sibTrans" cxnId="{74FD5859-6268-455C-BEDB-482520E30765}">
      <dgm:prSet/>
      <dgm:spPr/>
      <dgm:t>
        <a:bodyPr/>
        <a:lstStyle/>
        <a:p>
          <a:endParaRPr lang="en-US"/>
        </a:p>
      </dgm:t>
    </dgm:pt>
    <dgm:pt modelId="{4803015A-6C50-4EAB-948E-E66C580EA607}">
      <dgm:prSet phldrT="[Text]" custT="1"/>
      <dgm:spPr/>
      <dgm:t>
        <a:bodyPr lIns="0" tIns="274320" rIns="0" bIns="91440"/>
        <a:lstStyle/>
        <a:p>
          <a:r>
            <a:rPr lang="en-US" sz="1800" b="0" dirty="0">
              <a:solidFill>
                <a:schemeClr val="tx1"/>
              </a:solidFill>
              <a:latin typeface="Perpetua Titling MT" panose="02020502060505020804" pitchFamily="18" charset="0"/>
            </a:rPr>
            <a:t>Community</a:t>
          </a:r>
        </a:p>
      </dgm:t>
    </dgm:pt>
    <dgm:pt modelId="{EABC07A7-A680-40B5-BD21-51A58E625AF3}" type="parTrans" cxnId="{74D3723D-DAAC-4E80-B7F1-B14271AFA8FD}">
      <dgm:prSet/>
      <dgm:spPr/>
      <dgm:t>
        <a:bodyPr/>
        <a:lstStyle/>
        <a:p>
          <a:endParaRPr lang="en-US"/>
        </a:p>
      </dgm:t>
    </dgm:pt>
    <dgm:pt modelId="{9DCC5232-4290-4345-8B7F-FD87018FA333}" type="sibTrans" cxnId="{74D3723D-DAAC-4E80-B7F1-B14271AFA8FD}">
      <dgm:prSet/>
      <dgm:spPr/>
      <dgm:t>
        <a:bodyPr/>
        <a:lstStyle/>
        <a:p>
          <a:endParaRPr lang="en-US"/>
        </a:p>
      </dgm:t>
    </dgm:pt>
    <dgm:pt modelId="{E3A91855-BE83-42FB-9D58-D88351052A5A}" type="pres">
      <dgm:prSet presAssocID="{43469B92-2B66-4B8B-853C-1CDE044D5B16}" presName="Name0" presStyleCnt="0">
        <dgm:presLayoutVars>
          <dgm:chMax val="7"/>
          <dgm:resizeHandles val="exact"/>
        </dgm:presLayoutVars>
      </dgm:prSet>
      <dgm:spPr/>
    </dgm:pt>
    <dgm:pt modelId="{2F604258-120C-4D76-A9D3-58CBAE69FF51}" type="pres">
      <dgm:prSet presAssocID="{43469B92-2B66-4B8B-853C-1CDE044D5B16}" presName="comp1" presStyleCnt="0"/>
      <dgm:spPr/>
    </dgm:pt>
    <dgm:pt modelId="{0C1C1421-5747-4DE8-8AEB-1D5AFC9D173E}" type="pres">
      <dgm:prSet presAssocID="{43469B92-2B66-4B8B-853C-1CDE044D5B16}" presName="circle1" presStyleLbl="node1" presStyleIdx="0" presStyleCnt="4" custLinFactNeighborX="-23617"/>
      <dgm:spPr/>
    </dgm:pt>
    <dgm:pt modelId="{CFB04E16-0D9C-414F-AE62-AEFB066A25F9}" type="pres">
      <dgm:prSet presAssocID="{43469B92-2B66-4B8B-853C-1CDE044D5B16}" presName="c1text" presStyleLbl="node1" presStyleIdx="0" presStyleCnt="4">
        <dgm:presLayoutVars>
          <dgm:bulletEnabled val="1"/>
        </dgm:presLayoutVars>
      </dgm:prSet>
      <dgm:spPr/>
    </dgm:pt>
    <dgm:pt modelId="{D5250297-BC89-424A-8DD8-017B68A94E5A}" type="pres">
      <dgm:prSet presAssocID="{43469B92-2B66-4B8B-853C-1CDE044D5B16}" presName="comp2" presStyleCnt="0"/>
      <dgm:spPr/>
    </dgm:pt>
    <dgm:pt modelId="{97A5AE1B-4580-4022-9789-D5C04341F3FA}" type="pres">
      <dgm:prSet presAssocID="{43469B92-2B66-4B8B-853C-1CDE044D5B16}" presName="circle2" presStyleLbl="node1" presStyleIdx="1" presStyleCnt="4" custLinFactNeighborX="-30276" custLinFactNeighborY="-19575"/>
      <dgm:spPr/>
    </dgm:pt>
    <dgm:pt modelId="{1EF7BBEB-396B-4B7E-93F0-6EA4247A4A74}" type="pres">
      <dgm:prSet presAssocID="{43469B92-2B66-4B8B-853C-1CDE044D5B16}" presName="c2text" presStyleLbl="node1" presStyleIdx="1" presStyleCnt="4">
        <dgm:presLayoutVars>
          <dgm:bulletEnabled val="1"/>
        </dgm:presLayoutVars>
      </dgm:prSet>
      <dgm:spPr/>
    </dgm:pt>
    <dgm:pt modelId="{63DA9501-04BC-4423-861B-AFABA91C7E28}" type="pres">
      <dgm:prSet presAssocID="{43469B92-2B66-4B8B-853C-1CDE044D5B16}" presName="comp3" presStyleCnt="0"/>
      <dgm:spPr/>
    </dgm:pt>
    <dgm:pt modelId="{CBFE7BC0-18A9-43E0-8906-6A4DBEDC07D2}" type="pres">
      <dgm:prSet presAssocID="{43469B92-2B66-4B8B-853C-1CDE044D5B16}" presName="circle3" presStyleLbl="node1" presStyleIdx="2" presStyleCnt="4" custLinFactNeighborX="-40640" custLinFactNeighborY="-50747"/>
      <dgm:spPr/>
    </dgm:pt>
    <dgm:pt modelId="{FC42EA7E-E248-4B3C-A699-C66034240EEA}" type="pres">
      <dgm:prSet presAssocID="{43469B92-2B66-4B8B-853C-1CDE044D5B16}" presName="c3text" presStyleLbl="node1" presStyleIdx="2" presStyleCnt="4">
        <dgm:presLayoutVars>
          <dgm:bulletEnabled val="1"/>
        </dgm:presLayoutVars>
      </dgm:prSet>
      <dgm:spPr/>
    </dgm:pt>
    <dgm:pt modelId="{4A071FD4-D708-46E0-9F70-CB4DEA5FA372}" type="pres">
      <dgm:prSet presAssocID="{43469B92-2B66-4B8B-853C-1CDE044D5B16}" presName="comp4" presStyleCnt="0"/>
      <dgm:spPr/>
    </dgm:pt>
    <dgm:pt modelId="{C7CE659A-0872-47F5-9DF9-3A935C47506E}" type="pres">
      <dgm:prSet presAssocID="{43469B92-2B66-4B8B-853C-1CDE044D5B16}" presName="circle4" presStyleLbl="node1" presStyleIdx="3" presStyleCnt="4" custLinFactY="-9327" custLinFactNeighborX="-62082" custLinFactNeighborY="-100000"/>
      <dgm:spPr/>
    </dgm:pt>
    <dgm:pt modelId="{C4F84792-42DA-4DB0-8914-19D2E2AD2F28}" type="pres">
      <dgm:prSet presAssocID="{43469B92-2B66-4B8B-853C-1CDE044D5B16}" presName="c4text" presStyleLbl="node1" presStyleIdx="3" presStyleCnt="4">
        <dgm:presLayoutVars>
          <dgm:bulletEnabled val="1"/>
        </dgm:presLayoutVars>
      </dgm:prSet>
      <dgm:spPr/>
    </dgm:pt>
  </dgm:ptLst>
  <dgm:cxnLst>
    <dgm:cxn modelId="{D5405F1E-494A-40E4-B62F-E10FD449D6D3}" srcId="{43469B92-2B66-4B8B-853C-1CDE044D5B16}" destId="{C711BBAA-66E3-419E-8B70-61A61892531E}" srcOrd="0" destOrd="0" parTransId="{343EA5A6-E304-432F-98AD-FFF3E020168C}" sibTransId="{6CF2A5D6-F7BB-44E1-944B-7123A8D19732}"/>
    <dgm:cxn modelId="{733F1725-57DA-4BBD-93DF-7929CB11B7F2}" srcId="{43469B92-2B66-4B8B-853C-1CDE044D5B16}" destId="{B18BBAE0-A5D6-4CA2-B9A8-16E3DA8CC82C}" srcOrd="1" destOrd="0" parTransId="{65C7C049-8282-4F51-B66A-0F7D066911E7}" sibTransId="{B39D53C0-A040-405C-AA80-82857B922FE8}"/>
    <dgm:cxn modelId="{7D3C382C-DA93-45A5-8299-51618CEB31D1}" type="presOf" srcId="{43469B92-2B66-4B8B-853C-1CDE044D5B16}" destId="{E3A91855-BE83-42FB-9D58-D88351052A5A}" srcOrd="0" destOrd="0" presId="urn:microsoft.com/office/officeart/2005/8/layout/venn2"/>
    <dgm:cxn modelId="{6BB55733-FF1E-4D0F-9CAE-0638B36848C7}" type="presOf" srcId="{B18BBAE0-A5D6-4CA2-B9A8-16E3DA8CC82C}" destId="{1EF7BBEB-396B-4B7E-93F0-6EA4247A4A74}" srcOrd="1" destOrd="0" presId="urn:microsoft.com/office/officeart/2005/8/layout/venn2"/>
    <dgm:cxn modelId="{74D3723D-DAAC-4E80-B7F1-B14271AFA8FD}" srcId="{43469B92-2B66-4B8B-853C-1CDE044D5B16}" destId="{4803015A-6C50-4EAB-948E-E66C580EA607}" srcOrd="3" destOrd="0" parTransId="{EABC07A7-A680-40B5-BD21-51A58E625AF3}" sibTransId="{9DCC5232-4290-4345-8B7F-FD87018FA333}"/>
    <dgm:cxn modelId="{79EB7462-7296-41C1-9AD1-5F221F7467C3}" type="presOf" srcId="{265A5FCF-3E60-420B-9F66-31682F3751DE}" destId="{CBFE7BC0-18A9-43E0-8906-6A4DBEDC07D2}" srcOrd="0" destOrd="0" presId="urn:microsoft.com/office/officeart/2005/8/layout/venn2"/>
    <dgm:cxn modelId="{EA2E1951-25FB-440C-9DDE-796FC20A9773}" type="presOf" srcId="{B18BBAE0-A5D6-4CA2-B9A8-16E3DA8CC82C}" destId="{97A5AE1B-4580-4022-9789-D5C04341F3FA}" srcOrd="0" destOrd="0" presId="urn:microsoft.com/office/officeart/2005/8/layout/venn2"/>
    <dgm:cxn modelId="{AE6E4A75-5E30-423B-B4E7-284B28750387}" type="presOf" srcId="{4803015A-6C50-4EAB-948E-E66C580EA607}" destId="{C7CE659A-0872-47F5-9DF9-3A935C47506E}" srcOrd="0" destOrd="0" presId="urn:microsoft.com/office/officeart/2005/8/layout/venn2"/>
    <dgm:cxn modelId="{74FD5859-6268-455C-BEDB-482520E30765}" srcId="{43469B92-2B66-4B8B-853C-1CDE044D5B16}" destId="{265A5FCF-3E60-420B-9F66-31682F3751DE}" srcOrd="2" destOrd="0" parTransId="{7D1B3812-A6FC-4CFD-8EA7-D205287EE828}" sibTransId="{FC780DC2-E325-48C6-BC3B-7C295395F27E}"/>
    <dgm:cxn modelId="{46A7A18D-002B-44E9-90A2-144ED111901C}" type="presOf" srcId="{C711BBAA-66E3-419E-8B70-61A61892531E}" destId="{CFB04E16-0D9C-414F-AE62-AEFB066A25F9}" srcOrd="1" destOrd="0" presId="urn:microsoft.com/office/officeart/2005/8/layout/venn2"/>
    <dgm:cxn modelId="{FF87BDB8-E38E-4CB6-AC58-1EFD5C65F481}" type="presOf" srcId="{4803015A-6C50-4EAB-948E-E66C580EA607}" destId="{C4F84792-42DA-4DB0-8914-19D2E2AD2F28}" srcOrd="1" destOrd="0" presId="urn:microsoft.com/office/officeart/2005/8/layout/venn2"/>
    <dgm:cxn modelId="{2D35A5CD-33B6-4267-95CD-4F8D8164800E}" type="presOf" srcId="{265A5FCF-3E60-420B-9F66-31682F3751DE}" destId="{FC42EA7E-E248-4B3C-A699-C66034240EEA}" srcOrd="1" destOrd="0" presId="urn:microsoft.com/office/officeart/2005/8/layout/venn2"/>
    <dgm:cxn modelId="{6AD785FE-EA23-4777-8C9D-337138DAD8BB}" type="presOf" srcId="{C711BBAA-66E3-419E-8B70-61A61892531E}" destId="{0C1C1421-5747-4DE8-8AEB-1D5AFC9D173E}" srcOrd="0" destOrd="0" presId="urn:microsoft.com/office/officeart/2005/8/layout/venn2"/>
    <dgm:cxn modelId="{B6737CEC-2A83-4B59-B451-5FFB85B1C6B9}" type="presParOf" srcId="{E3A91855-BE83-42FB-9D58-D88351052A5A}" destId="{2F604258-120C-4D76-A9D3-58CBAE69FF51}" srcOrd="0" destOrd="0" presId="urn:microsoft.com/office/officeart/2005/8/layout/venn2"/>
    <dgm:cxn modelId="{CD1DD791-B81F-4A55-80B1-B407A32AE0EF}" type="presParOf" srcId="{2F604258-120C-4D76-A9D3-58CBAE69FF51}" destId="{0C1C1421-5747-4DE8-8AEB-1D5AFC9D173E}" srcOrd="0" destOrd="0" presId="urn:microsoft.com/office/officeart/2005/8/layout/venn2"/>
    <dgm:cxn modelId="{0EDED438-4314-4561-9C74-E47725F90F1A}" type="presParOf" srcId="{2F604258-120C-4D76-A9D3-58CBAE69FF51}" destId="{CFB04E16-0D9C-414F-AE62-AEFB066A25F9}" srcOrd="1" destOrd="0" presId="urn:microsoft.com/office/officeart/2005/8/layout/venn2"/>
    <dgm:cxn modelId="{5D0FD463-B28E-4BAA-9D61-F47E3A2CDC2D}" type="presParOf" srcId="{E3A91855-BE83-42FB-9D58-D88351052A5A}" destId="{D5250297-BC89-424A-8DD8-017B68A94E5A}" srcOrd="1" destOrd="0" presId="urn:microsoft.com/office/officeart/2005/8/layout/venn2"/>
    <dgm:cxn modelId="{77EEDB6D-2096-406C-A190-4580F91BE9F4}" type="presParOf" srcId="{D5250297-BC89-424A-8DD8-017B68A94E5A}" destId="{97A5AE1B-4580-4022-9789-D5C04341F3FA}" srcOrd="0" destOrd="0" presId="urn:microsoft.com/office/officeart/2005/8/layout/venn2"/>
    <dgm:cxn modelId="{19DD4E0A-B204-4950-9E8E-D3B467BFB45F}" type="presParOf" srcId="{D5250297-BC89-424A-8DD8-017B68A94E5A}" destId="{1EF7BBEB-396B-4B7E-93F0-6EA4247A4A74}" srcOrd="1" destOrd="0" presId="urn:microsoft.com/office/officeart/2005/8/layout/venn2"/>
    <dgm:cxn modelId="{AB2ABC03-C069-4925-96E6-4DB7F92B88B2}" type="presParOf" srcId="{E3A91855-BE83-42FB-9D58-D88351052A5A}" destId="{63DA9501-04BC-4423-861B-AFABA91C7E28}" srcOrd="2" destOrd="0" presId="urn:microsoft.com/office/officeart/2005/8/layout/venn2"/>
    <dgm:cxn modelId="{4B8E03FA-36CC-4490-A783-74643AB8D506}" type="presParOf" srcId="{63DA9501-04BC-4423-861B-AFABA91C7E28}" destId="{CBFE7BC0-18A9-43E0-8906-6A4DBEDC07D2}" srcOrd="0" destOrd="0" presId="urn:microsoft.com/office/officeart/2005/8/layout/venn2"/>
    <dgm:cxn modelId="{005E5940-1B92-45ED-BD55-123DB6B4D768}" type="presParOf" srcId="{63DA9501-04BC-4423-861B-AFABA91C7E28}" destId="{FC42EA7E-E248-4B3C-A699-C66034240EEA}" srcOrd="1" destOrd="0" presId="urn:microsoft.com/office/officeart/2005/8/layout/venn2"/>
    <dgm:cxn modelId="{1DAF55FD-FB7B-48DF-ACA9-EE7CD450F298}" type="presParOf" srcId="{E3A91855-BE83-42FB-9D58-D88351052A5A}" destId="{4A071FD4-D708-46E0-9F70-CB4DEA5FA372}" srcOrd="3" destOrd="0" presId="urn:microsoft.com/office/officeart/2005/8/layout/venn2"/>
    <dgm:cxn modelId="{26E7987E-5904-463C-B40B-3FCA1AC58BA0}" type="presParOf" srcId="{4A071FD4-D708-46E0-9F70-CB4DEA5FA372}" destId="{C7CE659A-0872-47F5-9DF9-3A935C47506E}" srcOrd="0" destOrd="0" presId="urn:microsoft.com/office/officeart/2005/8/layout/venn2"/>
    <dgm:cxn modelId="{69972A70-EC06-480E-9336-18D02B402094}" type="presParOf" srcId="{4A071FD4-D708-46E0-9F70-CB4DEA5FA372}" destId="{C4F84792-42DA-4DB0-8914-19D2E2AD2F2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10E848-BA25-4217-8940-E5BFC09D25A5}" type="doc">
      <dgm:prSet loTypeId="urn:microsoft.com/office/officeart/2005/8/layout/venn2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3B5764C-2A33-46A3-9AEA-106DF3D404BE}">
      <dgm:prSet phldrT="[Text]" custT="1"/>
      <dgm:spPr>
        <a:solidFill>
          <a:srgbClr val="907F4E"/>
        </a:solidFill>
      </dgm:spPr>
      <dgm:t>
        <a:bodyPr tIns="10058400" bIns="0"/>
        <a:lstStyle/>
        <a:p>
          <a:r>
            <a:rPr lang="en-US" sz="1800" dirty="0">
              <a:latin typeface="Perpetua Titling MT" panose="02020502060505020804" pitchFamily="18" charset="0"/>
            </a:rPr>
            <a:t>Technology</a:t>
          </a:r>
        </a:p>
      </dgm:t>
    </dgm:pt>
    <dgm:pt modelId="{9892BED6-A2E0-4C22-93B0-7D12FC2E5913}" type="parTrans" cxnId="{81F78971-5591-4671-97E0-0A20998AC180}">
      <dgm:prSet/>
      <dgm:spPr/>
      <dgm:t>
        <a:bodyPr/>
        <a:lstStyle/>
        <a:p>
          <a:endParaRPr lang="en-US"/>
        </a:p>
      </dgm:t>
    </dgm:pt>
    <dgm:pt modelId="{356A7A43-38CD-4152-8EEB-B26B629684B8}" type="sibTrans" cxnId="{81F78971-5591-4671-97E0-0A20998AC180}">
      <dgm:prSet/>
      <dgm:spPr/>
      <dgm:t>
        <a:bodyPr/>
        <a:lstStyle/>
        <a:p>
          <a:endParaRPr lang="en-US"/>
        </a:p>
      </dgm:t>
    </dgm:pt>
    <dgm:pt modelId="{83F0C79D-E0D4-47DE-99E3-F721F5463FE9}">
      <dgm:prSet phldrT="[Text]" custT="1"/>
      <dgm:spPr>
        <a:solidFill>
          <a:schemeClr val="accent6"/>
        </a:solidFill>
      </dgm:spPr>
      <dgm:t>
        <a:bodyPr tIns="7955280" bIns="0"/>
        <a:lstStyle/>
        <a:p>
          <a:r>
            <a:rPr lang="en-US" sz="1800" dirty="0">
              <a:latin typeface="Perpetua Titling MT" panose="02020502060505020804" pitchFamily="18" charset="0"/>
            </a:rPr>
            <a:t>Education</a:t>
          </a:r>
        </a:p>
      </dgm:t>
    </dgm:pt>
    <dgm:pt modelId="{ADE26421-6922-490C-9419-9F644E918877}" type="parTrans" cxnId="{14E3A4F5-46D1-4006-8A78-1ECDEBAC4091}">
      <dgm:prSet/>
      <dgm:spPr/>
      <dgm:t>
        <a:bodyPr/>
        <a:lstStyle/>
        <a:p>
          <a:endParaRPr lang="en-US"/>
        </a:p>
      </dgm:t>
    </dgm:pt>
    <dgm:pt modelId="{2D2445AB-210E-4311-8BAF-0C9683658149}" type="sibTrans" cxnId="{14E3A4F5-46D1-4006-8A78-1ECDEBAC4091}">
      <dgm:prSet/>
      <dgm:spPr/>
      <dgm:t>
        <a:bodyPr/>
        <a:lstStyle/>
        <a:p>
          <a:endParaRPr lang="en-US"/>
        </a:p>
      </dgm:t>
    </dgm:pt>
    <dgm:pt modelId="{D93A438D-4077-48F7-B1D2-471DD9483E22}">
      <dgm:prSet phldrT="[Text]" custT="1"/>
      <dgm:spPr>
        <a:gradFill rotWithShape="0">
          <a:gsLst>
            <a:gs pos="0">
              <a:srgbClr val="CBB387"/>
            </a:gs>
            <a:gs pos="50000">
              <a:srgbClr val="CBB387"/>
            </a:gs>
            <a:gs pos="100000">
              <a:srgbClr val="CBB387"/>
            </a:gs>
          </a:gsLst>
        </a:gradFill>
      </dgm:spPr>
      <dgm:t>
        <a:bodyPr lIns="0" tIns="5029200" rIns="0" bIns="0"/>
        <a:lstStyle/>
        <a:p>
          <a:r>
            <a:rPr lang="en-US" sz="1800" dirty="0">
              <a:latin typeface="Perpetua Titling MT" panose="02020502060505020804" pitchFamily="18" charset="0"/>
            </a:rPr>
            <a:t>Knowledge</a:t>
          </a:r>
          <a:endParaRPr lang="en-US" sz="500" dirty="0">
            <a:latin typeface="Perpetua Titling MT" panose="02020502060505020804" pitchFamily="18" charset="0"/>
          </a:endParaRPr>
        </a:p>
      </dgm:t>
    </dgm:pt>
    <dgm:pt modelId="{63DE7B5C-45F1-4867-97A6-4C6FD1676C5D}" type="parTrans" cxnId="{3BA65F7E-6E2E-423B-BC73-5EDB231A1EEF}">
      <dgm:prSet/>
      <dgm:spPr/>
      <dgm:t>
        <a:bodyPr/>
        <a:lstStyle/>
        <a:p>
          <a:endParaRPr lang="en-US"/>
        </a:p>
      </dgm:t>
    </dgm:pt>
    <dgm:pt modelId="{F74BF316-5C5E-4A9D-A93E-31C13E1BD168}" type="sibTrans" cxnId="{3BA65F7E-6E2E-423B-BC73-5EDB231A1EEF}">
      <dgm:prSet/>
      <dgm:spPr/>
      <dgm:t>
        <a:bodyPr/>
        <a:lstStyle/>
        <a:p>
          <a:endParaRPr lang="en-US"/>
        </a:p>
      </dgm:t>
    </dgm:pt>
    <dgm:pt modelId="{BC8FFEA6-F1AF-4B78-87A5-309EEEAF3FB6}">
      <dgm:prSet phldrT="[Text]" custT="1"/>
      <dgm:spPr/>
      <dgm:t>
        <a:bodyPr lIns="0" rIns="0"/>
        <a:lstStyle/>
        <a:p>
          <a:r>
            <a:rPr lang="en-US" sz="1800" dirty="0">
              <a:latin typeface="Perpetua Titling MT" panose="02020502060505020804" pitchFamily="18" charset="0"/>
            </a:rPr>
            <a:t>Community</a:t>
          </a:r>
        </a:p>
      </dgm:t>
    </dgm:pt>
    <dgm:pt modelId="{F02FE91C-877C-4BF5-9A6E-BE5B1264F305}" type="parTrans" cxnId="{825FDF21-50E1-4305-A5C8-D7FF22CE7586}">
      <dgm:prSet/>
      <dgm:spPr/>
      <dgm:t>
        <a:bodyPr/>
        <a:lstStyle/>
        <a:p>
          <a:endParaRPr lang="en-US"/>
        </a:p>
      </dgm:t>
    </dgm:pt>
    <dgm:pt modelId="{15743D02-B0E9-4E96-BF4B-AF7D67336927}" type="sibTrans" cxnId="{825FDF21-50E1-4305-A5C8-D7FF22CE7586}">
      <dgm:prSet/>
      <dgm:spPr/>
      <dgm:t>
        <a:bodyPr/>
        <a:lstStyle/>
        <a:p>
          <a:endParaRPr lang="en-US"/>
        </a:p>
      </dgm:t>
    </dgm:pt>
    <dgm:pt modelId="{C27EAC00-D498-42BB-A7EB-7517DEEED204}" type="pres">
      <dgm:prSet presAssocID="{FA10E848-BA25-4217-8940-E5BFC09D25A5}" presName="Name0" presStyleCnt="0">
        <dgm:presLayoutVars>
          <dgm:chMax val="7"/>
          <dgm:resizeHandles val="exact"/>
        </dgm:presLayoutVars>
      </dgm:prSet>
      <dgm:spPr/>
    </dgm:pt>
    <dgm:pt modelId="{ABEA7DCF-CCE1-4413-911D-D15D7EAE4F93}" type="pres">
      <dgm:prSet presAssocID="{FA10E848-BA25-4217-8940-E5BFC09D25A5}" presName="comp1" presStyleCnt="0"/>
      <dgm:spPr/>
    </dgm:pt>
    <dgm:pt modelId="{A81C1A40-9B13-4237-BF89-EA85506379E0}" type="pres">
      <dgm:prSet presAssocID="{FA10E848-BA25-4217-8940-E5BFC09D25A5}" presName="circle1" presStyleLbl="node1" presStyleIdx="0" presStyleCnt="4" custScaleX="121787"/>
      <dgm:spPr/>
    </dgm:pt>
    <dgm:pt modelId="{FDC1DFFC-728C-475C-8A81-41BBFD969512}" type="pres">
      <dgm:prSet presAssocID="{FA10E848-BA25-4217-8940-E5BFC09D25A5}" presName="c1text" presStyleLbl="node1" presStyleIdx="0" presStyleCnt="4">
        <dgm:presLayoutVars>
          <dgm:bulletEnabled val="1"/>
        </dgm:presLayoutVars>
      </dgm:prSet>
      <dgm:spPr/>
    </dgm:pt>
    <dgm:pt modelId="{F1BC84FF-2AB9-4657-8CB8-008BAD673F9B}" type="pres">
      <dgm:prSet presAssocID="{FA10E848-BA25-4217-8940-E5BFC09D25A5}" presName="comp2" presStyleCnt="0"/>
      <dgm:spPr/>
    </dgm:pt>
    <dgm:pt modelId="{C1701977-CDBC-4362-A365-379880B64DCC}" type="pres">
      <dgm:prSet presAssocID="{FA10E848-BA25-4217-8940-E5BFC09D25A5}" presName="circle2" presStyleLbl="node1" presStyleIdx="1" presStyleCnt="4" custScaleX="127391" custScaleY="104089" custLinFactNeighborX="0" custLinFactNeighborY="-14619"/>
      <dgm:spPr/>
    </dgm:pt>
    <dgm:pt modelId="{5E57E45D-ABFA-415B-BEAE-439B00ADA8EE}" type="pres">
      <dgm:prSet presAssocID="{FA10E848-BA25-4217-8940-E5BFC09D25A5}" presName="c2text" presStyleLbl="node1" presStyleIdx="1" presStyleCnt="4">
        <dgm:presLayoutVars>
          <dgm:bulletEnabled val="1"/>
        </dgm:presLayoutVars>
      </dgm:prSet>
      <dgm:spPr/>
    </dgm:pt>
    <dgm:pt modelId="{C6FEA140-BC03-4F5D-8C00-1454F71CD767}" type="pres">
      <dgm:prSet presAssocID="{FA10E848-BA25-4217-8940-E5BFC09D25A5}" presName="comp3" presStyleCnt="0"/>
      <dgm:spPr/>
    </dgm:pt>
    <dgm:pt modelId="{8A137BC4-0E13-4FA6-A2F5-BD61AE508BCC}" type="pres">
      <dgm:prSet presAssocID="{FA10E848-BA25-4217-8940-E5BFC09D25A5}" presName="circle3" presStyleLbl="node1" presStyleIdx="2" presStyleCnt="4" custLinFactNeighborX="0" custLinFactNeighborY="-33333"/>
      <dgm:spPr/>
    </dgm:pt>
    <dgm:pt modelId="{CD549218-0E35-431D-B8A7-626EDFD44013}" type="pres">
      <dgm:prSet presAssocID="{FA10E848-BA25-4217-8940-E5BFC09D25A5}" presName="c3text" presStyleLbl="node1" presStyleIdx="2" presStyleCnt="4">
        <dgm:presLayoutVars>
          <dgm:bulletEnabled val="1"/>
        </dgm:presLayoutVars>
      </dgm:prSet>
      <dgm:spPr/>
    </dgm:pt>
    <dgm:pt modelId="{41C94F39-F224-4789-BBB1-617B4016779D}" type="pres">
      <dgm:prSet presAssocID="{FA10E848-BA25-4217-8940-E5BFC09D25A5}" presName="comp4" presStyleCnt="0"/>
      <dgm:spPr/>
    </dgm:pt>
    <dgm:pt modelId="{4D9F016D-BDE5-442B-88ED-EC813764D216}" type="pres">
      <dgm:prSet presAssocID="{FA10E848-BA25-4217-8940-E5BFC09D25A5}" presName="circle4" presStyleLbl="node1" presStyleIdx="3" presStyleCnt="4" custLinFactNeighborY="-80143"/>
      <dgm:spPr/>
    </dgm:pt>
    <dgm:pt modelId="{894176E9-2FCE-4AB2-B186-9B96A164991C}" type="pres">
      <dgm:prSet presAssocID="{FA10E848-BA25-4217-8940-E5BFC09D25A5}" presName="c4text" presStyleLbl="node1" presStyleIdx="3" presStyleCnt="4">
        <dgm:presLayoutVars>
          <dgm:bulletEnabled val="1"/>
        </dgm:presLayoutVars>
      </dgm:prSet>
      <dgm:spPr/>
    </dgm:pt>
  </dgm:ptLst>
  <dgm:cxnLst>
    <dgm:cxn modelId="{203D8900-61EE-4BAA-AC57-C47AAEA6A4E8}" type="presOf" srcId="{BC8FFEA6-F1AF-4B78-87A5-309EEEAF3FB6}" destId="{894176E9-2FCE-4AB2-B186-9B96A164991C}" srcOrd="1" destOrd="0" presId="urn:microsoft.com/office/officeart/2005/8/layout/venn2"/>
    <dgm:cxn modelId="{99B7DB09-67C5-4F6B-B002-AAEC15B078E8}" type="presOf" srcId="{D93A438D-4077-48F7-B1D2-471DD9483E22}" destId="{8A137BC4-0E13-4FA6-A2F5-BD61AE508BCC}" srcOrd="0" destOrd="0" presId="urn:microsoft.com/office/officeart/2005/8/layout/venn2"/>
    <dgm:cxn modelId="{825FDF21-50E1-4305-A5C8-D7FF22CE7586}" srcId="{FA10E848-BA25-4217-8940-E5BFC09D25A5}" destId="{BC8FFEA6-F1AF-4B78-87A5-309EEEAF3FB6}" srcOrd="3" destOrd="0" parTransId="{F02FE91C-877C-4BF5-9A6E-BE5B1264F305}" sibTransId="{15743D02-B0E9-4E96-BF4B-AF7D67336927}"/>
    <dgm:cxn modelId="{4FC42A2C-C566-4426-94FF-2FBF98C8448A}" type="presOf" srcId="{BC8FFEA6-F1AF-4B78-87A5-309EEEAF3FB6}" destId="{4D9F016D-BDE5-442B-88ED-EC813764D216}" srcOrd="0" destOrd="0" presId="urn:microsoft.com/office/officeart/2005/8/layout/venn2"/>
    <dgm:cxn modelId="{7B095231-2120-45E6-8717-4A2C03BD7F9A}" type="presOf" srcId="{73B5764C-2A33-46A3-9AEA-106DF3D404BE}" destId="{A81C1A40-9B13-4237-BF89-EA85506379E0}" srcOrd="0" destOrd="0" presId="urn:microsoft.com/office/officeart/2005/8/layout/venn2"/>
    <dgm:cxn modelId="{0F63CF6A-4F0A-4D49-969D-F9D0AE6814BE}" type="presOf" srcId="{83F0C79D-E0D4-47DE-99E3-F721F5463FE9}" destId="{5E57E45D-ABFA-415B-BEAE-439B00ADA8EE}" srcOrd="1" destOrd="0" presId="urn:microsoft.com/office/officeart/2005/8/layout/venn2"/>
    <dgm:cxn modelId="{81F78971-5591-4671-97E0-0A20998AC180}" srcId="{FA10E848-BA25-4217-8940-E5BFC09D25A5}" destId="{73B5764C-2A33-46A3-9AEA-106DF3D404BE}" srcOrd="0" destOrd="0" parTransId="{9892BED6-A2E0-4C22-93B0-7D12FC2E5913}" sibTransId="{356A7A43-38CD-4152-8EEB-B26B629684B8}"/>
    <dgm:cxn modelId="{3BA65F7E-6E2E-423B-BC73-5EDB231A1EEF}" srcId="{FA10E848-BA25-4217-8940-E5BFC09D25A5}" destId="{D93A438D-4077-48F7-B1D2-471DD9483E22}" srcOrd="2" destOrd="0" parTransId="{63DE7B5C-45F1-4867-97A6-4C6FD1676C5D}" sibTransId="{F74BF316-5C5E-4A9D-A93E-31C13E1BD168}"/>
    <dgm:cxn modelId="{06DB9980-F6B6-408F-889E-5C18E8B318BD}" type="presOf" srcId="{FA10E848-BA25-4217-8940-E5BFC09D25A5}" destId="{C27EAC00-D498-42BB-A7EB-7517DEEED204}" srcOrd="0" destOrd="0" presId="urn:microsoft.com/office/officeart/2005/8/layout/venn2"/>
    <dgm:cxn modelId="{FEA7FB94-0867-44C3-BC13-C243BF2D6681}" type="presOf" srcId="{D93A438D-4077-48F7-B1D2-471DD9483E22}" destId="{CD549218-0E35-431D-B8A7-626EDFD44013}" srcOrd="1" destOrd="0" presId="urn:microsoft.com/office/officeart/2005/8/layout/venn2"/>
    <dgm:cxn modelId="{77640FA8-49BD-4328-A0B0-550D78042702}" type="presOf" srcId="{73B5764C-2A33-46A3-9AEA-106DF3D404BE}" destId="{FDC1DFFC-728C-475C-8A81-41BBFD969512}" srcOrd="1" destOrd="0" presId="urn:microsoft.com/office/officeart/2005/8/layout/venn2"/>
    <dgm:cxn modelId="{9B414AB9-29EC-45C5-8540-F57F5700B1E8}" type="presOf" srcId="{83F0C79D-E0D4-47DE-99E3-F721F5463FE9}" destId="{C1701977-CDBC-4362-A365-379880B64DCC}" srcOrd="0" destOrd="0" presId="urn:microsoft.com/office/officeart/2005/8/layout/venn2"/>
    <dgm:cxn modelId="{14E3A4F5-46D1-4006-8A78-1ECDEBAC4091}" srcId="{FA10E848-BA25-4217-8940-E5BFC09D25A5}" destId="{83F0C79D-E0D4-47DE-99E3-F721F5463FE9}" srcOrd="1" destOrd="0" parTransId="{ADE26421-6922-490C-9419-9F644E918877}" sibTransId="{2D2445AB-210E-4311-8BAF-0C9683658149}"/>
    <dgm:cxn modelId="{EF47E4F6-3999-4F3B-92D5-A7ACC8DCBDA3}" type="presParOf" srcId="{C27EAC00-D498-42BB-A7EB-7517DEEED204}" destId="{ABEA7DCF-CCE1-4413-911D-D15D7EAE4F93}" srcOrd="0" destOrd="0" presId="urn:microsoft.com/office/officeart/2005/8/layout/venn2"/>
    <dgm:cxn modelId="{8E7EB4C9-8DD6-4D3D-8BD2-80569B4D0524}" type="presParOf" srcId="{ABEA7DCF-CCE1-4413-911D-D15D7EAE4F93}" destId="{A81C1A40-9B13-4237-BF89-EA85506379E0}" srcOrd="0" destOrd="0" presId="urn:microsoft.com/office/officeart/2005/8/layout/venn2"/>
    <dgm:cxn modelId="{BD44B8C0-8032-4D96-8CF1-C95DBE450377}" type="presParOf" srcId="{ABEA7DCF-CCE1-4413-911D-D15D7EAE4F93}" destId="{FDC1DFFC-728C-475C-8A81-41BBFD969512}" srcOrd="1" destOrd="0" presId="urn:microsoft.com/office/officeart/2005/8/layout/venn2"/>
    <dgm:cxn modelId="{C61445D5-34DB-46D0-A932-D0D6BEBEEBC8}" type="presParOf" srcId="{C27EAC00-D498-42BB-A7EB-7517DEEED204}" destId="{F1BC84FF-2AB9-4657-8CB8-008BAD673F9B}" srcOrd="1" destOrd="0" presId="urn:microsoft.com/office/officeart/2005/8/layout/venn2"/>
    <dgm:cxn modelId="{386836ED-4748-4E93-8A34-3ABD53562B45}" type="presParOf" srcId="{F1BC84FF-2AB9-4657-8CB8-008BAD673F9B}" destId="{C1701977-CDBC-4362-A365-379880B64DCC}" srcOrd="0" destOrd="0" presId="urn:microsoft.com/office/officeart/2005/8/layout/venn2"/>
    <dgm:cxn modelId="{FA7F912E-42DD-4518-8377-489C8E462603}" type="presParOf" srcId="{F1BC84FF-2AB9-4657-8CB8-008BAD673F9B}" destId="{5E57E45D-ABFA-415B-BEAE-439B00ADA8EE}" srcOrd="1" destOrd="0" presId="urn:microsoft.com/office/officeart/2005/8/layout/venn2"/>
    <dgm:cxn modelId="{B4FB5879-3E06-476D-8BA1-F83236B21182}" type="presParOf" srcId="{C27EAC00-D498-42BB-A7EB-7517DEEED204}" destId="{C6FEA140-BC03-4F5D-8C00-1454F71CD767}" srcOrd="2" destOrd="0" presId="urn:microsoft.com/office/officeart/2005/8/layout/venn2"/>
    <dgm:cxn modelId="{51EAB444-8731-4DD5-A3D8-587CF3FD245B}" type="presParOf" srcId="{C6FEA140-BC03-4F5D-8C00-1454F71CD767}" destId="{8A137BC4-0E13-4FA6-A2F5-BD61AE508BCC}" srcOrd="0" destOrd="0" presId="urn:microsoft.com/office/officeart/2005/8/layout/venn2"/>
    <dgm:cxn modelId="{15ACF951-7D7B-4D86-B184-CDC05714B436}" type="presParOf" srcId="{C6FEA140-BC03-4F5D-8C00-1454F71CD767}" destId="{CD549218-0E35-431D-B8A7-626EDFD44013}" srcOrd="1" destOrd="0" presId="urn:microsoft.com/office/officeart/2005/8/layout/venn2"/>
    <dgm:cxn modelId="{6A87FC6C-A316-4858-856A-91FC0CCEAA7C}" type="presParOf" srcId="{C27EAC00-D498-42BB-A7EB-7517DEEED204}" destId="{41C94F39-F224-4789-BBB1-617B4016779D}" srcOrd="3" destOrd="0" presId="urn:microsoft.com/office/officeart/2005/8/layout/venn2"/>
    <dgm:cxn modelId="{975BD791-B8AE-47AC-8960-EECDEDEA2B87}" type="presParOf" srcId="{41C94F39-F224-4789-BBB1-617B4016779D}" destId="{4D9F016D-BDE5-442B-88ED-EC813764D216}" srcOrd="0" destOrd="0" presId="urn:microsoft.com/office/officeart/2005/8/layout/venn2"/>
    <dgm:cxn modelId="{5D110330-4135-4734-BEB2-0E67F3DF04CC}" type="presParOf" srcId="{41C94F39-F224-4789-BBB1-617B4016779D}" destId="{894176E9-2FCE-4AB2-B186-9B96A164991C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1C1421-5747-4DE8-8AEB-1D5AFC9D173E}">
      <dsp:nvSpPr>
        <dsp:cNvPr id="0" name=""/>
        <dsp:cNvSpPr/>
      </dsp:nvSpPr>
      <dsp:spPr>
        <a:xfrm>
          <a:off x="74939" y="0"/>
          <a:ext cx="5418667" cy="5418667"/>
        </a:xfrm>
        <a:prstGeom prst="ellipse">
          <a:avLst/>
        </a:prstGeom>
        <a:solidFill>
          <a:srgbClr val="907F4E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8595360" rIns="0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Perpetua Titling MT" panose="02020502060505020804" pitchFamily="18" charset="0"/>
            </a:rPr>
            <a:t>Technology</a:t>
          </a:r>
        </a:p>
      </dsp:txBody>
      <dsp:txXfrm>
        <a:off x="2026743" y="270933"/>
        <a:ext cx="1515059" cy="812800"/>
      </dsp:txXfrm>
    </dsp:sp>
    <dsp:sp modelId="{97A5AE1B-4580-4022-9789-D5C04341F3FA}">
      <dsp:nvSpPr>
        <dsp:cNvPr id="0" name=""/>
        <dsp:cNvSpPr/>
      </dsp:nvSpPr>
      <dsp:spPr>
        <a:xfrm>
          <a:off x="584088" y="235170"/>
          <a:ext cx="4334933" cy="4334933"/>
        </a:xfrm>
        <a:prstGeom prst="ellipse">
          <a:avLst/>
        </a:prstGeom>
        <a:solidFill>
          <a:schemeClr val="accent6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583680" rIns="0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Perpetua Titling MT" panose="02020502060505020804" pitchFamily="18" charset="0"/>
            </a:rPr>
            <a:t>Education</a:t>
          </a:r>
        </a:p>
      </dsp:txBody>
      <dsp:txXfrm>
        <a:off x="1994025" y="495266"/>
        <a:ext cx="1515059" cy="780288"/>
      </dsp:txXfrm>
    </dsp:sp>
    <dsp:sp modelId="{CBFE7BC0-18A9-43E0-8906-6A4DBEDC07D2}">
      <dsp:nvSpPr>
        <dsp:cNvPr id="0" name=""/>
        <dsp:cNvSpPr/>
      </dsp:nvSpPr>
      <dsp:spPr>
        <a:xfrm>
          <a:off x="1117112" y="517580"/>
          <a:ext cx="3251200" cy="3251200"/>
        </a:xfrm>
        <a:prstGeom prst="ellipse">
          <a:avLst/>
        </a:prstGeom>
        <a:solidFill>
          <a:srgbClr val="CBB387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4480560" rIns="0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Perpetua Titling MT" panose="02020502060505020804" pitchFamily="18" charset="0"/>
            </a:rPr>
            <a:t>Knowledge</a:t>
          </a:r>
          <a:endParaRPr lang="en-US" sz="500" b="0" kern="1200" dirty="0">
            <a:solidFill>
              <a:schemeClr val="tx1"/>
            </a:solidFill>
            <a:latin typeface="Perpetua Titling MT" panose="02020502060505020804" pitchFamily="18" charset="0"/>
          </a:endParaRPr>
        </a:p>
      </dsp:txBody>
      <dsp:txXfrm>
        <a:off x="1985182" y="761420"/>
        <a:ext cx="1515059" cy="731520"/>
      </dsp:txXfrm>
    </dsp:sp>
    <dsp:sp modelId="{C7CE659A-0872-47F5-9DF9-3A935C47506E}">
      <dsp:nvSpPr>
        <dsp:cNvPr id="0" name=""/>
        <dsp:cNvSpPr/>
      </dsp:nvSpPr>
      <dsp:spPr>
        <a:xfrm>
          <a:off x="1634659" y="881573"/>
          <a:ext cx="2167466" cy="2167466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74320" rIns="0" bIns="9144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tx1"/>
              </a:solidFill>
              <a:latin typeface="Perpetua Titling MT" panose="02020502060505020804" pitchFamily="18" charset="0"/>
            </a:rPr>
            <a:t>Community</a:t>
          </a:r>
        </a:p>
      </dsp:txBody>
      <dsp:txXfrm>
        <a:off x="1952078" y="1423440"/>
        <a:ext cx="1532630" cy="10837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1C1A40-9B13-4237-BF89-EA85506379E0}">
      <dsp:nvSpPr>
        <dsp:cNvPr id="0" name=""/>
        <dsp:cNvSpPr/>
      </dsp:nvSpPr>
      <dsp:spPr>
        <a:xfrm>
          <a:off x="571309" y="-49793"/>
          <a:ext cx="7415286" cy="6088733"/>
        </a:xfrm>
        <a:prstGeom prst="ellipse">
          <a:avLst/>
        </a:prstGeom>
        <a:solidFill>
          <a:srgbClr val="907F4E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0058400" rIns="128016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Perpetua Titling MT" panose="02020502060505020804" pitchFamily="18" charset="0"/>
            </a:rPr>
            <a:t>Technology</a:t>
          </a:r>
        </a:p>
      </dsp:txBody>
      <dsp:txXfrm>
        <a:off x="3242295" y="254643"/>
        <a:ext cx="2073314" cy="913310"/>
      </dsp:txXfrm>
    </dsp:sp>
    <dsp:sp modelId="{C1701977-CDBC-4362-A365-379880B64DCC}">
      <dsp:nvSpPr>
        <dsp:cNvPr id="0" name=""/>
        <dsp:cNvSpPr/>
      </dsp:nvSpPr>
      <dsp:spPr>
        <a:xfrm>
          <a:off x="1176352" y="356276"/>
          <a:ext cx="6205199" cy="5070161"/>
        </a:xfrm>
        <a:prstGeom prst="ellipse">
          <a:avLst/>
        </a:prstGeom>
        <a:solidFill>
          <a:schemeClr val="accent6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955280" rIns="128016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Perpetua Titling MT" panose="02020502060505020804" pitchFamily="18" charset="0"/>
            </a:rPr>
            <a:t>Education</a:t>
          </a:r>
        </a:p>
      </dsp:txBody>
      <dsp:txXfrm>
        <a:off x="3194593" y="660485"/>
        <a:ext cx="2168717" cy="912629"/>
      </dsp:txXfrm>
    </dsp:sp>
    <dsp:sp modelId="{8A137BC4-0E13-4FA6-A2F5-BD61AE508BCC}">
      <dsp:nvSpPr>
        <dsp:cNvPr id="0" name=""/>
        <dsp:cNvSpPr/>
      </dsp:nvSpPr>
      <dsp:spPr>
        <a:xfrm>
          <a:off x="2452332" y="1167965"/>
          <a:ext cx="3653240" cy="3653240"/>
        </a:xfrm>
        <a:prstGeom prst="ellipse">
          <a:avLst/>
        </a:prstGeom>
        <a:gradFill rotWithShape="0">
          <a:gsLst>
            <a:gs pos="0">
              <a:srgbClr val="CBB387"/>
            </a:gs>
            <a:gs pos="50000">
              <a:srgbClr val="CBB387"/>
            </a:gs>
            <a:gs pos="100000">
              <a:srgbClr val="CBB387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502920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Perpetua Titling MT" panose="02020502060505020804" pitchFamily="18" charset="0"/>
            </a:rPr>
            <a:t>Knowledge</a:t>
          </a:r>
          <a:endParaRPr lang="en-US" sz="500" kern="1200" dirty="0">
            <a:latin typeface="Perpetua Titling MT" panose="02020502060505020804" pitchFamily="18" charset="0"/>
          </a:endParaRPr>
        </a:p>
      </dsp:txBody>
      <dsp:txXfrm>
        <a:off x="3427747" y="1441958"/>
        <a:ext cx="1702410" cy="821979"/>
      </dsp:txXfrm>
    </dsp:sp>
    <dsp:sp modelId="{4D9F016D-BDE5-442B-88ED-EC813764D216}">
      <dsp:nvSpPr>
        <dsp:cNvPr id="0" name=""/>
        <dsp:cNvSpPr/>
      </dsp:nvSpPr>
      <dsp:spPr>
        <a:xfrm>
          <a:off x="3061205" y="1651569"/>
          <a:ext cx="2435493" cy="2435493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8016" rIns="0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Perpetua Titling MT" panose="02020502060505020804" pitchFamily="18" charset="0"/>
            </a:rPr>
            <a:t>Community</a:t>
          </a:r>
        </a:p>
      </dsp:txBody>
      <dsp:txXfrm>
        <a:off x="3417875" y="2260442"/>
        <a:ext cx="1722154" cy="12177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7DBCE-4345-4828-A40E-7B3C6CE55842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AD46C-60AA-4B1B-BE1E-0B3D5930F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82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505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16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35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0318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965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729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9317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97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299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354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150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4267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165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9AD46C-60AA-4B1B-BE1E-0B3D5930F9F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47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F2AAA-2A40-49FC-9A16-61873A315E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EAF411-512C-4942-B182-7D19B9ADF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15892-DBE2-48AB-90EF-34752C2DE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C6FEA-036C-4554-ACB3-90EAC9B3F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80AB5-767D-4410-80D6-2A0DCFF22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635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5E35F-0970-4FB1-8F48-85DC1DB00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020962-A022-4734-A14A-6F38FADC0D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BC52B-704F-42C2-879D-74EF81BAE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5CA3C-0E90-4F6C-93CB-1F1D56AB6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343205-013E-4330-8EE4-53FED2EF4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195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0E07B-6B9A-459D-8F06-706048F8E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8E97A-232B-4CB7-B44C-C53BC06EC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BB479-1B8B-4618-A2BB-CBD3A89DC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7B8316-38BE-43D3-AD26-730D4C6C6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4FA295-CD0E-4A8A-817C-D0E199FBC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275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C2C5D-5609-4D73-90AF-A564F435A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A4BB0-AED4-46EB-A1DC-7DE644B56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A18732-2A90-4DDC-BA4F-C0A3083F7B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D6F027-4A96-44B8-9689-D2245BF3A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1606AC-AB06-4623-86D0-D4E6146D6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4BADD5-01F5-4297-A5CE-971319288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54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EF976-85DD-4C41-9C84-0BE04E082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05D962-E03D-400E-B6C2-78CF9E349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153C75-A59C-4761-A938-7346AE5DFE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38F6DE-C1B4-4475-96CB-F88698F13E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7B5D36-7E06-4377-8D7A-D2D6569A1C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CA4597-5F43-4362-91C5-807081BCD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A6BF03-BC8F-4C40-9ACE-A49CD151A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0DCAF7-E5A9-4FCD-93C6-B45C94655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017B-10E9-4D3D-A387-83D2EC19F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0738B7-6A30-42E6-99B3-58C9CF3D6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2F3D73-F6FC-4E84-B5EB-B4CF12B8E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710CFC-D333-488E-86E9-0B108BC90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1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0F7A3D-A3F8-4CE8-984C-8B4BB837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BC62CA-EB5B-4D55-BA64-30B7D0D99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C5BC3C-3BBA-4256-AE65-861C962CE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63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A7050-8EA9-48D5-BD28-49514D817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D88BF-B13B-417C-9119-3F2B0CC36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05E49E-B8D3-44CC-B67D-2B1475C0D0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7820DB-DA2E-4251-AAD5-A4F09A822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DC2C8B-025B-4045-8DD1-046BE32DC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343FC7-3D20-4B5C-90A2-7605F97C7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458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45EE8-CB90-4B50-A68B-AA89FA5A2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F526BC-AD51-4DCB-9401-C765712C0D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5D53C-A203-41D1-B1C6-3FE87D4B3F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258AF-1248-4324-8CC1-A564B636A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B9A1EF-6CDF-4A68-B30D-93BE10935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5C0514-390A-46C7-8078-C0A44D7A9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217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BD580-A828-4860-BE2B-EC521FB2E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7D2D1D-7376-401C-825D-F7BD4D3C8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D4FDD6-19CF-4520-8268-B0D92B4D3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4F11A-530A-46A6-A980-5513D6201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48080-439E-4606-80FC-15ED265EE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712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FCA588-9F79-4224-A5C4-F82BEAF4C8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374CC6-D69E-48DD-B36A-1A36410E9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70FED-896B-42E3-8F8C-0A680297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5BBDA-7FCB-49FB-8DA7-15B217D74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E7E66-AA3D-4AAB-BC5B-35D5149F5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381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8B5E7F-2521-4B12-A7A3-5DD095B64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BF751A-5E12-4A0B-94C6-F6F661E90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6B07CA-E182-4B4A-B060-75A03815BE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7F5AA-4D1A-4DA6-9768-38D321BF441E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70BD7-9D71-4DBB-9871-7EF1CC1162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20B1B-3A83-4DDE-9E5C-2959FDC7F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79E3-3442-416A-83B2-E6E097DDE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425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mhu.edu/nmhus-technology-connected-communities-project-provided-computers-for-student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6F417-472E-4266-8535-4C141AAB79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3096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Arial Black" panose="020B0A04020102020204" pitchFamily="34" charset="0"/>
              </a:rPr>
              <a:t>Technology Connected Communities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AF06FB-CD24-4E1E-9E3D-117FAE6116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58854"/>
            <a:ext cx="9144000" cy="1655762"/>
          </a:xfrm>
        </p:spPr>
        <p:txBody>
          <a:bodyPr/>
          <a:lstStyle/>
          <a:p>
            <a:r>
              <a:rPr lang="en-US" b="1" dirty="0"/>
              <a:t>The power of community elevates cultural learning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8320B1-03DC-41A7-AAE0-A98925F0F589}"/>
              </a:ext>
            </a:extLst>
          </p:cNvPr>
          <p:cNvSpPr txBox="1"/>
          <p:nvPr/>
        </p:nvSpPr>
        <p:spPr>
          <a:xfrm>
            <a:off x="289932" y="3641715"/>
            <a:ext cx="39087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Technology: </a:t>
            </a:r>
            <a:r>
              <a:rPr lang="en-US" dirty="0"/>
              <a:t>internet access; hardware/software; last mile connectivity</a:t>
            </a:r>
          </a:p>
          <a:p>
            <a:r>
              <a:rPr lang="en-US" b="1" dirty="0"/>
              <a:t>Connected: </a:t>
            </a:r>
            <a:r>
              <a:rPr lang="en-US" dirty="0"/>
              <a:t>education outcomes; career readiness; public consciousness</a:t>
            </a:r>
          </a:p>
          <a:p>
            <a:r>
              <a:rPr lang="en-US" b="1" dirty="0"/>
              <a:t>Communities: </a:t>
            </a:r>
            <a:r>
              <a:rPr lang="en-US" dirty="0"/>
              <a:t>shared truths; knowledge emissaries; cultural &amp; linguistic integrity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719D78-9E2A-4E37-8F25-4668570AC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41" y="211862"/>
            <a:ext cx="2422544" cy="838200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0AB151AA-0A8B-4F3E-BD9A-586522F30C44}"/>
              </a:ext>
            </a:extLst>
          </p:cNvPr>
          <p:cNvSpPr txBox="1">
            <a:spLocks/>
          </p:cNvSpPr>
          <p:nvPr/>
        </p:nvSpPr>
        <p:spPr>
          <a:xfrm>
            <a:off x="5214183" y="6368662"/>
            <a:ext cx="6977817" cy="344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Marthann Schulte, PhD – Project Director (marthannschulte@nmhu.edu)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D1186C-4268-4054-9673-0FD86CB62710}"/>
              </a:ext>
            </a:extLst>
          </p:cNvPr>
          <p:cNvSpPr txBox="1"/>
          <p:nvPr/>
        </p:nvSpPr>
        <p:spPr>
          <a:xfrm>
            <a:off x="7772403" y="3641715"/>
            <a:ext cx="34961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 National Telecommunications and Information Administration funded project with the School of Education at New Mexico Highlands University</a:t>
            </a:r>
          </a:p>
        </p:txBody>
      </p:sp>
    </p:spTree>
    <p:extLst>
      <p:ext uri="{BB962C8B-B14F-4D97-AF65-F5344CB8AC3E}">
        <p14:creationId xmlns:p14="http://schemas.microsoft.com/office/powerpoint/2010/main" val="921983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Purpose of the Meeting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178988" cy="4351338"/>
          </a:xfrm>
          <a:ln w="22225">
            <a:noFill/>
          </a:ln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80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Share info about the TCC </a:t>
            </a:r>
            <a:r>
              <a:rPr lang="en-US" sz="80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Project@NMHU</a:t>
            </a:r>
            <a:endParaRPr lang="en-US" sz="8000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80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Question: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80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	Are PED approvals needed for our credit recovery options?</a:t>
            </a:r>
          </a:p>
        </p:txBody>
      </p:sp>
    </p:spTree>
    <p:extLst>
      <p:ext uri="{BB962C8B-B14F-4D97-AF65-F5344CB8AC3E}">
        <p14:creationId xmlns:p14="http://schemas.microsoft.com/office/powerpoint/2010/main" val="196784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43EED74-983A-40F2-9828-3A561EEA9510}"/>
              </a:ext>
            </a:extLst>
          </p:cNvPr>
          <p:cNvGraphicFramePr/>
          <p:nvPr>
            <p:extLst/>
          </p:nvPr>
        </p:nvGraphicFramePr>
        <p:xfrm>
          <a:off x="1176976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F2354DF-31ED-4052-9F1F-6A436A67D3F9}"/>
              </a:ext>
            </a:extLst>
          </p:cNvPr>
          <p:cNvSpPr txBox="1"/>
          <p:nvPr/>
        </p:nvSpPr>
        <p:spPr>
          <a:xfrm>
            <a:off x="1176976" y="1644795"/>
            <a:ext cx="10024844" cy="449353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Federal grant – National Telecommunications and Information Administration (NTIA) - US Dept of Commerce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Grant focuses on internet access &amp; technology solutions in rural, underserved areas  (infrastructure or education)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NMHU proposal emphasized education outcomes/options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Dual credit &amp; credit recovery - online learning modules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ALGE content – cultural &amp; linguistic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Computers, internet boost, place based mentors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Initial anchor community focus, then NNM expansion, then statewide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NMHU award announced October 2022 - Grant ends October 2024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CE8C94F-551B-4FE8-97C2-8D9E62274F9E}"/>
              </a:ext>
            </a:extLst>
          </p:cNvPr>
          <p:cNvSpPr txBox="1">
            <a:spLocks/>
          </p:cNvSpPr>
          <p:nvPr/>
        </p:nvSpPr>
        <p:spPr>
          <a:xfrm>
            <a:off x="838200" y="5688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Grant Origins &amp; Status</a:t>
            </a:r>
          </a:p>
        </p:txBody>
      </p:sp>
    </p:spTree>
    <p:extLst>
      <p:ext uri="{BB962C8B-B14F-4D97-AF65-F5344CB8AC3E}">
        <p14:creationId xmlns:p14="http://schemas.microsoft.com/office/powerpoint/2010/main" val="1970371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Full Service Community Schools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97" y="1825624"/>
            <a:ext cx="7050500" cy="4743852"/>
          </a:xfrm>
          <a:ln w="22225">
            <a:noFill/>
          </a:ln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9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Las Vegas City Schools – </a:t>
            </a: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anchor school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9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West Las Vegas Schools – </a:t>
            </a: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anchor school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0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Cuba Independent School District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0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Pecos Independent School District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000" b="1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Peñasco</a:t>
            </a:r>
            <a:r>
              <a:rPr lang="en-US" sz="30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Independent School District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0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Mora Public Schools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0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Isleta Elementary School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882BA9D-7135-4C54-80C9-B25A10B8A77A}"/>
              </a:ext>
            </a:extLst>
          </p:cNvPr>
          <p:cNvSpPr txBox="1">
            <a:spLocks/>
          </p:cNvSpPr>
          <p:nvPr/>
        </p:nvSpPr>
        <p:spPr>
          <a:xfrm>
            <a:off x="7895734" y="3491575"/>
            <a:ext cx="3648722" cy="3001300"/>
          </a:xfrm>
          <a:prstGeom prst="rect">
            <a:avLst/>
          </a:prstGeom>
          <a:ln w="22225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Lessons learned: 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Post-</a:t>
            </a:r>
            <a:r>
              <a:rPr lang="en-US" sz="22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Covid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learning needs; Busy calendars; Pooling resources; Improving outreach via the NTIA Grant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4435FCD-6EFA-4623-918C-2150F705C0F2}"/>
              </a:ext>
            </a:extLst>
          </p:cNvPr>
          <p:cNvSpPr txBox="1">
            <a:spLocks/>
          </p:cNvSpPr>
          <p:nvPr/>
        </p:nvSpPr>
        <p:spPr>
          <a:xfrm>
            <a:off x="8300796" y="1489843"/>
            <a:ext cx="3243660" cy="17824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Expanded partnership with Professional Development Schools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A426EC-50CA-4C03-AB20-B75BC8D1E1E0}"/>
              </a:ext>
            </a:extLst>
          </p:cNvPr>
          <p:cNvSpPr/>
          <p:nvPr/>
        </p:nvSpPr>
        <p:spPr>
          <a:xfrm>
            <a:off x="1180740" y="1825624"/>
            <a:ext cx="6329779" cy="132556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776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Project Programming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4227" y="2074896"/>
            <a:ext cx="8456721" cy="4050696"/>
          </a:xfrm>
          <a:ln w="2222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500" dirty="0"/>
              <a:t>High School Credit Recovery 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2 semesters; year long</a:t>
            </a: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Physics– Spring 2024</a:t>
            </a: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Algebra 1 – Summer 2024</a:t>
            </a: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Geometry – Summer 2024</a:t>
            </a: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Algebra 2 – Summer 2024</a:t>
            </a:r>
          </a:p>
          <a:p>
            <a:pPr lvl="2">
              <a:lnSpc>
                <a:spcPct val="150000"/>
              </a:lnSpc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7D2786C-C741-43B4-8DB2-640D287DA12E}"/>
              </a:ext>
            </a:extLst>
          </p:cNvPr>
          <p:cNvSpPr txBox="1">
            <a:spLocks/>
          </p:cNvSpPr>
          <p:nvPr/>
        </p:nvSpPr>
        <p:spPr>
          <a:xfrm>
            <a:off x="7295750" y="1433744"/>
            <a:ext cx="3019363" cy="17824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Using Critical Place-Based Pedagogy to infuse cultural relevance for learners.</a:t>
            </a:r>
          </a:p>
        </p:txBody>
      </p:sp>
    </p:spTree>
    <p:extLst>
      <p:ext uri="{BB962C8B-B14F-4D97-AF65-F5344CB8AC3E}">
        <p14:creationId xmlns:p14="http://schemas.microsoft.com/office/powerpoint/2010/main" val="1609737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Project Programming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8414" y="1949508"/>
            <a:ext cx="8208145" cy="4477521"/>
          </a:xfrm>
          <a:ln w="2222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Community Modules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Infant Safety (car seats, choking, falls,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Understanding IEPs (parents and caregivers)</a:t>
            </a:r>
          </a:p>
          <a:p>
            <a:pPr>
              <a:lnSpc>
                <a:spcPct val="150000"/>
              </a:lnSpc>
            </a:pPr>
            <a:r>
              <a:rPr lang="en-US" dirty="0"/>
              <a:t>Dual Credit – </a:t>
            </a:r>
            <a:r>
              <a:rPr lang="en-US" sz="2000" dirty="0"/>
              <a:t>Luna Community College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Introduction to Teaching (EDUC 1120)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Introduction to Special Education (SPED 2110)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English Comp I</a:t>
            </a:r>
          </a:p>
          <a:p>
            <a:pPr lvl="2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343F7B2-71BF-4B66-97BD-8C685B9CDF51}"/>
              </a:ext>
            </a:extLst>
          </p:cNvPr>
          <p:cNvSpPr txBox="1">
            <a:spLocks/>
          </p:cNvSpPr>
          <p:nvPr/>
        </p:nvSpPr>
        <p:spPr>
          <a:xfrm>
            <a:off x="7766266" y="1271344"/>
            <a:ext cx="3019363" cy="17824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Collaboration of NMHU Community and Education partners</a:t>
            </a:r>
          </a:p>
        </p:txBody>
      </p:sp>
    </p:spTree>
    <p:extLst>
      <p:ext uri="{BB962C8B-B14F-4D97-AF65-F5344CB8AC3E}">
        <p14:creationId xmlns:p14="http://schemas.microsoft.com/office/powerpoint/2010/main" val="2268242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Overall Project Progress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157" y="1825624"/>
            <a:ext cx="7050500" cy="4743852"/>
          </a:xfrm>
          <a:ln w="2222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9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Revised Timeline (September 2023)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Fall 2022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Funding received; Director hired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Spring 2023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Personnel hired; Begin Program development &amp; Anchor Community planning 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Summer 2023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Hardware procured; Continued program and community planning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Fall 2023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Program build; 1</a:t>
            </a:r>
            <a:r>
              <a:rPr lang="en-US" sz="2200" baseline="300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st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hardware distribution; community outreach; OER planning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November pilot of community modules to test systems and outreach strategy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Spring 2024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Regional pilot - credit recovery, dual credit and community courses; 2</a:t>
            </a:r>
            <a:r>
              <a:rPr lang="en-US" sz="2200" baseline="300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nd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hardware distribution; 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Summer 2024 –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Sustainment planning; Add modules per need</a:t>
            </a:r>
            <a:endParaRPr lang="en-US" sz="2200" b="1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Fall 2024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Full program launch; Sustainment &amp; Summative Report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882BA9D-7135-4C54-80C9-B25A10B8A77A}"/>
              </a:ext>
            </a:extLst>
          </p:cNvPr>
          <p:cNvSpPr txBox="1">
            <a:spLocks/>
          </p:cNvSpPr>
          <p:nvPr/>
        </p:nvSpPr>
        <p:spPr>
          <a:xfrm>
            <a:off x="7883020" y="2862733"/>
            <a:ext cx="3648722" cy="3704366"/>
          </a:xfrm>
          <a:prstGeom prst="rect">
            <a:avLst/>
          </a:prstGeom>
          <a:ln w="22225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30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Original Timeline (November 2022)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Fall 2022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Project Launch 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Spring 2023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Personnel Hiring, Program Development &amp; Anchor Community Planning 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Summer 2023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Anchor Community Pilot (1-2 modules)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Fall 2023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Anchor Community Rollout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Spring 2024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Regional pilot – Identify additional needs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Summer 2024 –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Sustainment Planning &amp; Add modules per need</a:t>
            </a:r>
            <a:endParaRPr lang="en-US" sz="2200" b="1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Fall 2024 </a:t>
            </a: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– Sustainment &amp; Summative Report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4435FCD-6EFA-4623-918C-2150F705C0F2}"/>
              </a:ext>
            </a:extLst>
          </p:cNvPr>
          <p:cNvSpPr txBox="1">
            <a:spLocks/>
          </p:cNvSpPr>
          <p:nvPr/>
        </p:nvSpPr>
        <p:spPr>
          <a:xfrm>
            <a:off x="8467943" y="852868"/>
            <a:ext cx="2478876" cy="18105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Despite three month initial delay, timeline still on track for rollout/launch and sustainment.</a:t>
            </a:r>
          </a:p>
        </p:txBody>
      </p:sp>
    </p:spTree>
    <p:extLst>
      <p:ext uri="{BB962C8B-B14F-4D97-AF65-F5344CB8AC3E}">
        <p14:creationId xmlns:p14="http://schemas.microsoft.com/office/powerpoint/2010/main" val="3862729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Overall Project Progress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6399" y="1979800"/>
            <a:ext cx="8360565" cy="4597167"/>
          </a:xfrm>
          <a:ln w="22225"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3100" dirty="0"/>
              <a:t>Accomplishments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High School credit recovery added  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Additional School Districts joining efforts – 5 year MOUs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Leveraging NM statewide K-12 network for LMS and OER outreach (NM PED)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San Miguel County Early Childhood Coalition (streamlined networking)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Connections with NM Forest and Watershed Restoration Institute – programming, outreach, experiential learning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Using Critical Place-Based Pedagogy to infuse cultural relevance for learners.  ALGE experts in NNM as SMEs.  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All programming will be OERs (open education resources) available nationally.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8731EF1-7E27-4308-97D0-EF223B285186}"/>
              </a:ext>
            </a:extLst>
          </p:cNvPr>
          <p:cNvSpPr txBox="1">
            <a:spLocks/>
          </p:cNvSpPr>
          <p:nvPr/>
        </p:nvSpPr>
        <p:spPr>
          <a:xfrm>
            <a:off x="8140846" y="700464"/>
            <a:ext cx="3542168" cy="25586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300" b="1" dirty="0">
                <a:highlight>
                  <a:srgbClr val="CBB387"/>
                </a:highlight>
                <a:latin typeface="Lucida Sans Unicode" panose="020B0602030504020204" pitchFamily="34" charset="0"/>
                <a:cs typeface="Lucida Sans Unicode" panose="020B0602030504020204" pitchFamily="34" charset="0"/>
              </a:rPr>
              <a:t>Tech tackling “education deserts”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Connecting to more rural districts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TCC Program aligns with NM state ed needs (Yazzie/Martinez; bi-lingual; teacher shortage)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Open Education Resources – accessible archives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Teacher and Content Sustainment</a:t>
            </a:r>
          </a:p>
        </p:txBody>
      </p:sp>
    </p:spTree>
    <p:extLst>
      <p:ext uri="{BB962C8B-B14F-4D97-AF65-F5344CB8AC3E}">
        <p14:creationId xmlns:p14="http://schemas.microsoft.com/office/powerpoint/2010/main" val="2121317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Overall Project Progress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509" y="1915099"/>
            <a:ext cx="9452212" cy="4477521"/>
          </a:xfrm>
          <a:ln w="22225"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Barriers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Anchor School Districts’ welcome involvement, have additional challenges 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Program/course build timelines on semester schedules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Full time faculty overloaded and overstretched </a:t>
            </a:r>
            <a:endParaRPr lang="en-US" sz="1800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/>
              <a:t>Opportunities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Developed a menu of courses to meet HS partners’ needs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Reassess program needs</a:t>
            </a:r>
          </a:p>
          <a:p>
            <a:pPr lvl="3">
              <a:lnSpc>
                <a:spcPct val="150000"/>
              </a:lnSpc>
            </a:pPr>
            <a:r>
              <a:rPr lang="en-US" dirty="0"/>
              <a:t>Switch to dual credit education track (Educators Rising) &amp; credit recovery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Hiring full-time Content Developers (vs. contractors)</a:t>
            </a:r>
          </a:p>
          <a:p>
            <a:pPr lvl="2">
              <a:lnSpc>
                <a:spcPct val="150000"/>
              </a:lnSpc>
            </a:pPr>
            <a:r>
              <a:rPr lang="en-US" dirty="0"/>
              <a:t>Partnering with forward-thinking educators and cultural experts</a:t>
            </a:r>
          </a:p>
          <a:p>
            <a:pPr lvl="2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343F7B2-71BF-4B66-97BD-8C685B9CDF51}"/>
              </a:ext>
            </a:extLst>
          </p:cNvPr>
          <p:cNvSpPr txBox="1">
            <a:spLocks/>
          </p:cNvSpPr>
          <p:nvPr/>
        </p:nvSpPr>
        <p:spPr>
          <a:xfrm>
            <a:off x="8334437" y="465380"/>
            <a:ext cx="3019363" cy="17824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Barriers became opportunities.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Building trust and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328660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Equipment &amp; Networking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5416"/>
            <a:ext cx="8625396" cy="4351338"/>
          </a:xfrm>
          <a:ln w="2222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Approved for 350 laptops and support hardware     (charging carts, storage)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200 laptops on site (July); 100 laptops being shipped (12 Sep)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84 laptops distributed August 14 – beginning of NMHU Fall Semester</a:t>
            </a:r>
          </a:p>
          <a:p>
            <a:pPr lvl="2">
              <a:lnSpc>
                <a:spcPct val="150000"/>
              </a:lnSpc>
            </a:pP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100 were available. (</a:t>
            </a: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  <a:hlinkClick r:id="rId4"/>
              </a:rPr>
              <a:t>Press Release</a:t>
            </a: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) 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Additional distributions in January 2024 (existing college students) and August 2024 (high school graduates entering college)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Getting the technology to those that need it most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908861-CEE7-448D-AB93-E47ECE829A7C}"/>
              </a:ext>
            </a:extLst>
          </p:cNvPr>
          <p:cNvSpPr txBox="1">
            <a:spLocks/>
          </p:cNvSpPr>
          <p:nvPr/>
        </p:nvSpPr>
        <p:spPr>
          <a:xfrm>
            <a:off x="8842158" y="1504500"/>
            <a:ext cx="2843211" cy="17824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Students were thrilled by the opportunity provided!</a:t>
            </a:r>
            <a:endParaRPr lang="en-US" sz="2200" b="1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71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452212" cy="4351338"/>
          </a:xfrm>
          <a:ln w="22225">
            <a:noFill/>
          </a:ln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80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APPENDIX</a:t>
            </a:r>
          </a:p>
        </p:txBody>
      </p:sp>
    </p:spTree>
    <p:extLst>
      <p:ext uri="{BB962C8B-B14F-4D97-AF65-F5344CB8AC3E}">
        <p14:creationId xmlns:p14="http://schemas.microsoft.com/office/powerpoint/2010/main" val="3482149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43EED74-983A-40F2-9828-3A561EEA9510}"/>
              </a:ext>
            </a:extLst>
          </p:cNvPr>
          <p:cNvGraphicFramePr/>
          <p:nvPr>
            <p:extLst/>
          </p:nvPr>
        </p:nvGraphicFramePr>
        <p:xfrm>
          <a:off x="1176976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F2354DF-31ED-4052-9F1F-6A436A67D3F9}"/>
              </a:ext>
            </a:extLst>
          </p:cNvPr>
          <p:cNvSpPr txBox="1"/>
          <p:nvPr/>
        </p:nvSpPr>
        <p:spPr>
          <a:xfrm>
            <a:off x="8069267" y="1721404"/>
            <a:ext cx="3699859" cy="3693319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Foundation, essential,    	culture &amp; language</a:t>
            </a:r>
          </a:p>
          <a:p>
            <a:endParaRPr lang="en-US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Shared learning experience</a:t>
            </a:r>
          </a:p>
          <a:p>
            <a:endParaRPr lang="en-US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Students, teachers, mode, 	type, partnerships, 	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Last mile connectivity 	options for career 	learning &amp; success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E0F862-0FFC-493E-9FEB-A4944221099D}"/>
              </a:ext>
            </a:extLst>
          </p:cNvPr>
          <p:cNvSpPr txBox="1"/>
          <p:nvPr/>
        </p:nvSpPr>
        <p:spPr>
          <a:xfrm>
            <a:off x="6257087" y="427919"/>
            <a:ext cx="4823982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sz="800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r>
              <a:rPr lang="en-US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Technology Connected Communities (TCC)</a:t>
            </a:r>
          </a:p>
          <a:p>
            <a:r>
              <a:rPr lang="en-US" sz="24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Core Concepts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5E0FCBD-C83F-440F-998F-9AD931C491FD}"/>
              </a:ext>
            </a:extLst>
          </p:cNvPr>
          <p:cNvCxnSpPr>
            <a:cxnSpLocks/>
          </p:cNvCxnSpPr>
          <p:nvPr/>
        </p:nvCxnSpPr>
        <p:spPr>
          <a:xfrm flipH="1">
            <a:off x="4703783" y="2228813"/>
            <a:ext cx="2875223" cy="5922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EF38A25-A696-4989-A774-58FCCC79813F}"/>
              </a:ext>
            </a:extLst>
          </p:cNvPr>
          <p:cNvCxnSpPr>
            <a:cxnSpLocks/>
          </p:cNvCxnSpPr>
          <p:nvPr/>
        </p:nvCxnSpPr>
        <p:spPr>
          <a:xfrm flipH="1">
            <a:off x="4703783" y="3131180"/>
            <a:ext cx="2875223" cy="5922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1F2D8D3-25B7-44CD-B9DA-02E767DFFB32}"/>
              </a:ext>
            </a:extLst>
          </p:cNvPr>
          <p:cNvCxnSpPr>
            <a:cxnSpLocks/>
          </p:cNvCxnSpPr>
          <p:nvPr/>
        </p:nvCxnSpPr>
        <p:spPr>
          <a:xfrm flipH="1">
            <a:off x="4819475" y="3993907"/>
            <a:ext cx="2875223" cy="5922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63AD2C9-BCAB-402D-9F9D-B0E2D04868C7}"/>
              </a:ext>
            </a:extLst>
          </p:cNvPr>
          <p:cNvCxnSpPr>
            <a:cxnSpLocks/>
          </p:cNvCxnSpPr>
          <p:nvPr/>
        </p:nvCxnSpPr>
        <p:spPr>
          <a:xfrm flipH="1">
            <a:off x="4855562" y="4856634"/>
            <a:ext cx="2875223" cy="5922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2270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D6BA17-3888-4197-B521-49B4DBE6DB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8434961"/>
              </p:ext>
            </p:extLst>
          </p:nvPr>
        </p:nvGraphicFramePr>
        <p:xfrm>
          <a:off x="1817047" y="384633"/>
          <a:ext cx="8557905" cy="6088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D9BCE8F-2FB3-47AE-BB5E-01760AB1B4E6}"/>
              </a:ext>
            </a:extLst>
          </p:cNvPr>
          <p:cNvSpPr txBox="1"/>
          <p:nvPr/>
        </p:nvSpPr>
        <p:spPr>
          <a:xfrm rot="20569477">
            <a:off x="4979920" y="2371002"/>
            <a:ext cx="1610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/>
              <a:t>Life force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/>
              <a:t>Heart</a:t>
            </a:r>
          </a:p>
        </p:txBody>
      </p:sp>
      <p:sp>
        <p:nvSpPr>
          <p:cNvPr id="4" name="Heart 3">
            <a:extLst>
              <a:ext uri="{FF2B5EF4-FFF2-40B4-BE49-F238E27FC236}">
                <a16:creationId xmlns:a16="http://schemas.microsoft.com/office/drawing/2014/main" id="{91069494-6DA2-490C-A6D2-E63A4C68299B}"/>
              </a:ext>
            </a:extLst>
          </p:cNvPr>
          <p:cNvSpPr/>
          <p:nvPr/>
        </p:nvSpPr>
        <p:spPr>
          <a:xfrm rot="21120607">
            <a:off x="5964072" y="2518940"/>
            <a:ext cx="272955" cy="246840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7F497E-FB32-411F-902B-F883C43BE295}"/>
              </a:ext>
            </a:extLst>
          </p:cNvPr>
          <p:cNvSpPr txBox="1"/>
          <p:nvPr/>
        </p:nvSpPr>
        <p:spPr>
          <a:xfrm rot="1791946">
            <a:off x="5967739" y="2408090"/>
            <a:ext cx="14388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/>
              <a:t>Past &amp; future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80CF21-5E59-4BC5-B2DF-1299510401D8}"/>
              </a:ext>
            </a:extLst>
          </p:cNvPr>
          <p:cNvSpPr txBox="1"/>
          <p:nvPr/>
        </p:nvSpPr>
        <p:spPr>
          <a:xfrm>
            <a:off x="5977116" y="2790069"/>
            <a:ext cx="941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/>
              <a:t>identity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1C0C36-E0D0-4372-9E6A-5B4231B3D825}"/>
              </a:ext>
            </a:extLst>
          </p:cNvPr>
          <p:cNvSpPr txBox="1"/>
          <p:nvPr/>
        </p:nvSpPr>
        <p:spPr>
          <a:xfrm>
            <a:off x="5306611" y="3476613"/>
            <a:ext cx="941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Land</a:t>
            </a:r>
          </a:p>
          <a:p>
            <a:r>
              <a:rPr lang="en-US" sz="1400" dirty="0"/>
              <a:t>Water </a:t>
            </a:r>
          </a:p>
          <a:p>
            <a:r>
              <a:rPr lang="en-US" sz="1400" dirty="0"/>
              <a:t>Culture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D0702C-D1E7-440A-86E4-5B4082B7EF88}"/>
              </a:ext>
            </a:extLst>
          </p:cNvPr>
          <p:cNvSpPr txBox="1">
            <a:spLocks/>
          </p:cNvSpPr>
          <p:nvPr/>
        </p:nvSpPr>
        <p:spPr>
          <a:xfrm rot="19628955">
            <a:off x="4753387" y="1849756"/>
            <a:ext cx="96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shared</a:t>
            </a:r>
            <a:r>
              <a:rPr lang="en-US" sz="16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B25BF6-1BEE-4E54-BBAF-2A38F98F7E7E}"/>
              </a:ext>
            </a:extLst>
          </p:cNvPr>
          <p:cNvSpPr txBox="1"/>
          <p:nvPr/>
        </p:nvSpPr>
        <p:spPr>
          <a:xfrm>
            <a:off x="5591285" y="1665090"/>
            <a:ext cx="1609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learning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2620BD-9738-41DF-8749-C999CA9A2D0B}"/>
              </a:ext>
            </a:extLst>
          </p:cNvPr>
          <p:cNvSpPr txBox="1"/>
          <p:nvPr/>
        </p:nvSpPr>
        <p:spPr>
          <a:xfrm rot="1793192">
            <a:off x="6418620" y="2041769"/>
            <a:ext cx="1609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experience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6229E1-6C58-43B9-BA4A-464362E6CFBF}"/>
              </a:ext>
            </a:extLst>
          </p:cNvPr>
          <p:cNvSpPr txBox="1"/>
          <p:nvPr/>
        </p:nvSpPr>
        <p:spPr>
          <a:xfrm>
            <a:off x="5593249" y="1092889"/>
            <a:ext cx="1005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Colleges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725F3C-5462-42F4-B5CB-B01C0F3B2356}"/>
              </a:ext>
            </a:extLst>
          </p:cNvPr>
          <p:cNvSpPr txBox="1"/>
          <p:nvPr/>
        </p:nvSpPr>
        <p:spPr>
          <a:xfrm>
            <a:off x="7197737" y="4945568"/>
            <a:ext cx="1005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Districts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3B0D79-9AC4-40E5-9494-A78FE57BBAAE}"/>
              </a:ext>
            </a:extLst>
          </p:cNvPr>
          <p:cNvSpPr txBox="1"/>
          <p:nvPr/>
        </p:nvSpPr>
        <p:spPr>
          <a:xfrm>
            <a:off x="4050694" y="4945569"/>
            <a:ext cx="1226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Associations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CA0500-3969-46A5-9C77-44F50F5854F2}"/>
              </a:ext>
            </a:extLst>
          </p:cNvPr>
          <p:cNvSpPr txBox="1"/>
          <p:nvPr/>
        </p:nvSpPr>
        <p:spPr>
          <a:xfrm>
            <a:off x="3351910" y="4033325"/>
            <a:ext cx="1173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Teachers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886DBB-5BC3-478F-BD84-A09C77C48614}"/>
              </a:ext>
            </a:extLst>
          </p:cNvPr>
          <p:cNvSpPr txBox="1"/>
          <p:nvPr/>
        </p:nvSpPr>
        <p:spPr>
          <a:xfrm>
            <a:off x="3362868" y="2937441"/>
            <a:ext cx="8764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Elders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5113E9-0F80-44EB-8170-DE15780F7EB0}"/>
              </a:ext>
            </a:extLst>
          </p:cNvPr>
          <p:cNvSpPr txBox="1"/>
          <p:nvPr/>
        </p:nvSpPr>
        <p:spPr>
          <a:xfrm>
            <a:off x="3748890" y="1846018"/>
            <a:ext cx="1005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Students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4A0110-42E4-40D8-8553-70CA8630758F}"/>
              </a:ext>
            </a:extLst>
          </p:cNvPr>
          <p:cNvSpPr txBox="1"/>
          <p:nvPr/>
        </p:nvSpPr>
        <p:spPr>
          <a:xfrm>
            <a:off x="7644907" y="1846018"/>
            <a:ext cx="1064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Libraries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91E1D76-72C2-4C7B-8D9D-8CC8114A89A1}"/>
              </a:ext>
            </a:extLst>
          </p:cNvPr>
          <p:cNvSpPr txBox="1"/>
          <p:nvPr/>
        </p:nvSpPr>
        <p:spPr>
          <a:xfrm>
            <a:off x="8177170" y="2937441"/>
            <a:ext cx="1064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PED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4031E6-A281-4B2A-B979-B1A1130C2478}"/>
              </a:ext>
            </a:extLst>
          </p:cNvPr>
          <p:cNvSpPr txBox="1"/>
          <p:nvPr/>
        </p:nvSpPr>
        <p:spPr>
          <a:xfrm>
            <a:off x="7969064" y="4038030"/>
            <a:ext cx="11676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HED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DCC993-B2BD-45F0-AA74-4108BAA6B412}"/>
              </a:ext>
            </a:extLst>
          </p:cNvPr>
          <p:cNvSpPr txBox="1"/>
          <p:nvPr/>
        </p:nvSpPr>
        <p:spPr>
          <a:xfrm rot="18441903">
            <a:off x="2076217" y="1724620"/>
            <a:ext cx="2395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Last Mile Connectivity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DAA8DF-7DC2-44D6-A729-78F626121D8C}"/>
              </a:ext>
            </a:extLst>
          </p:cNvPr>
          <p:cNvSpPr txBox="1"/>
          <p:nvPr/>
        </p:nvSpPr>
        <p:spPr>
          <a:xfrm rot="2243512">
            <a:off x="3140541" y="5231993"/>
            <a:ext cx="1501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TCC Project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55501F-8B45-41C7-9086-BDBE7F6F37C2}"/>
              </a:ext>
            </a:extLst>
          </p:cNvPr>
          <p:cNvSpPr txBox="1"/>
          <p:nvPr/>
        </p:nvSpPr>
        <p:spPr>
          <a:xfrm rot="19212247">
            <a:off x="7735720" y="4930180"/>
            <a:ext cx="2034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NTIA Grant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CDE2208-7F3D-4E66-BC02-C7FB6A260963}"/>
              </a:ext>
            </a:extLst>
          </p:cNvPr>
          <p:cNvSpPr txBox="1"/>
          <p:nvPr/>
        </p:nvSpPr>
        <p:spPr>
          <a:xfrm rot="2730845">
            <a:off x="7615292" y="1904748"/>
            <a:ext cx="3122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Hardware/Software</a:t>
            </a:r>
          </a:p>
        </p:txBody>
      </p:sp>
      <p:grpSp>
        <p:nvGrpSpPr>
          <p:cNvPr id="28" name="Graphic 21" descr="Highway scene">
            <a:extLst>
              <a:ext uri="{FF2B5EF4-FFF2-40B4-BE49-F238E27FC236}">
                <a16:creationId xmlns:a16="http://schemas.microsoft.com/office/drawing/2014/main" id="{FC12C8C1-944B-4D6C-AE55-628F8E9E6C95}"/>
              </a:ext>
            </a:extLst>
          </p:cNvPr>
          <p:cNvGrpSpPr/>
          <p:nvPr/>
        </p:nvGrpSpPr>
        <p:grpSpPr>
          <a:xfrm>
            <a:off x="6131661" y="3500707"/>
            <a:ext cx="662367" cy="567530"/>
            <a:chOff x="5952985" y="3426577"/>
            <a:chExt cx="459127" cy="40753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EFC65D2-1D3E-452B-BCC2-CDBD1BA1C9E8}"/>
                </a:ext>
              </a:extLst>
            </p:cNvPr>
            <p:cNvSpPr/>
            <p:nvPr/>
          </p:nvSpPr>
          <p:spPr>
            <a:xfrm>
              <a:off x="5952985" y="3592218"/>
              <a:ext cx="241889" cy="241889"/>
            </a:xfrm>
            <a:custGeom>
              <a:avLst/>
              <a:gdLst>
                <a:gd name="connsiteX0" fmla="*/ 164728 w 241889"/>
                <a:gd name="connsiteY0" fmla="*/ 168829 h 241889"/>
                <a:gd name="connsiteX1" fmla="*/ 165832 w 241889"/>
                <a:gd name="connsiteY1" fmla="*/ 157261 h 241889"/>
                <a:gd name="connsiteX2" fmla="*/ 242027 w 241889"/>
                <a:gd name="connsiteY2" fmla="*/ 90058 h 241889"/>
                <a:gd name="connsiteX3" fmla="*/ 242782 w 241889"/>
                <a:gd name="connsiteY3" fmla="*/ 78034 h 241889"/>
                <a:gd name="connsiteX4" fmla="*/ 242027 w 241889"/>
                <a:gd name="connsiteY4" fmla="*/ 77280 h 241889"/>
                <a:gd name="connsiteX5" fmla="*/ 156367 w 241889"/>
                <a:gd name="connsiteY5" fmla="*/ 2136 h 241889"/>
                <a:gd name="connsiteX6" fmla="*/ 2136 w 241889"/>
                <a:gd name="connsiteY6" fmla="*/ 116665 h 241889"/>
                <a:gd name="connsiteX7" fmla="*/ 2136 w 241889"/>
                <a:gd name="connsiteY7" fmla="*/ 241396 h 241889"/>
                <a:gd name="connsiteX8" fmla="*/ 229722 w 241889"/>
                <a:gd name="connsiteY8" fmla="*/ 241396 h 241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1889" h="241889">
                  <a:moveTo>
                    <a:pt x="164728" y="168829"/>
                  </a:moveTo>
                  <a:cubicBezTo>
                    <a:pt x="161973" y="165289"/>
                    <a:pt x="162458" y="160215"/>
                    <a:pt x="165832" y="157261"/>
                  </a:cubicBezTo>
                  <a:lnTo>
                    <a:pt x="242027" y="90058"/>
                  </a:lnTo>
                  <a:cubicBezTo>
                    <a:pt x="245556" y="86946"/>
                    <a:pt x="245894" y="81563"/>
                    <a:pt x="242782" y="78034"/>
                  </a:cubicBezTo>
                  <a:cubicBezTo>
                    <a:pt x="242546" y="77767"/>
                    <a:pt x="242294" y="77515"/>
                    <a:pt x="242027" y="77280"/>
                  </a:cubicBezTo>
                  <a:lnTo>
                    <a:pt x="156367" y="2136"/>
                  </a:lnTo>
                  <a:lnTo>
                    <a:pt x="2136" y="116665"/>
                  </a:lnTo>
                  <a:lnTo>
                    <a:pt x="2136" y="241396"/>
                  </a:lnTo>
                  <a:lnTo>
                    <a:pt x="229722" y="241396"/>
                  </a:lnTo>
                  <a:close/>
                </a:path>
              </a:pathLst>
            </a:custGeom>
            <a:solidFill>
              <a:schemeClr val="accent3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FEB87AA-176B-448E-99F8-C0B476C3D891}"/>
                </a:ext>
              </a:extLst>
            </p:cNvPr>
            <p:cNvSpPr/>
            <p:nvPr/>
          </p:nvSpPr>
          <p:spPr>
            <a:xfrm>
              <a:off x="6159706" y="3520020"/>
              <a:ext cx="252406" cy="304991"/>
            </a:xfrm>
            <a:custGeom>
              <a:avLst/>
              <a:gdLst>
                <a:gd name="connsiteX0" fmla="*/ 117076 w 252406"/>
                <a:gd name="connsiteY0" fmla="*/ 2136 h 304990"/>
                <a:gd name="connsiteX1" fmla="*/ 23423 w 252406"/>
                <a:gd name="connsiteY1" fmla="*/ 105991 h 304990"/>
                <a:gd name="connsiteX2" fmla="*/ 69066 w 252406"/>
                <a:gd name="connsiteY2" fmla="*/ 148058 h 304990"/>
                <a:gd name="connsiteX3" fmla="*/ 69566 w 252406"/>
                <a:gd name="connsiteY3" fmla="*/ 160021 h 304990"/>
                <a:gd name="connsiteX4" fmla="*/ 69066 w 252406"/>
                <a:gd name="connsiteY4" fmla="*/ 160521 h 304990"/>
                <a:gd name="connsiteX5" fmla="*/ 4861 w 252406"/>
                <a:gd name="connsiteY5" fmla="*/ 220467 h 304990"/>
                <a:gd name="connsiteX6" fmla="*/ 4381 w 252406"/>
                <a:gd name="connsiteY6" fmla="*/ 232431 h 304990"/>
                <a:gd name="connsiteX7" fmla="*/ 5807 w 252406"/>
                <a:gd name="connsiteY7" fmla="*/ 233666 h 304990"/>
                <a:gd name="connsiteX8" fmla="*/ 111502 w 252406"/>
                <a:gd name="connsiteY8" fmla="*/ 306548 h 304990"/>
                <a:gd name="connsiteX9" fmla="*/ 254795 w 252406"/>
                <a:gd name="connsiteY9" fmla="*/ 306548 h 304990"/>
                <a:gd name="connsiteX10" fmla="*/ 254795 w 252406"/>
                <a:gd name="connsiteY10" fmla="*/ 139855 h 304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2406" h="304990">
                  <a:moveTo>
                    <a:pt x="117076" y="2136"/>
                  </a:moveTo>
                  <a:lnTo>
                    <a:pt x="23423" y="105991"/>
                  </a:lnTo>
                  <a:lnTo>
                    <a:pt x="69066" y="148058"/>
                  </a:lnTo>
                  <a:cubicBezTo>
                    <a:pt x="72508" y="151224"/>
                    <a:pt x="72732" y="156579"/>
                    <a:pt x="69566" y="160021"/>
                  </a:cubicBezTo>
                  <a:cubicBezTo>
                    <a:pt x="69407" y="160194"/>
                    <a:pt x="69240" y="160361"/>
                    <a:pt x="69066" y="160521"/>
                  </a:cubicBezTo>
                  <a:lnTo>
                    <a:pt x="4861" y="220467"/>
                  </a:lnTo>
                  <a:cubicBezTo>
                    <a:pt x="1425" y="223638"/>
                    <a:pt x="1210" y="228995"/>
                    <a:pt x="4381" y="232431"/>
                  </a:cubicBezTo>
                  <a:cubicBezTo>
                    <a:pt x="4809" y="232894"/>
                    <a:pt x="5287" y="233309"/>
                    <a:pt x="5807" y="233666"/>
                  </a:cubicBezTo>
                  <a:lnTo>
                    <a:pt x="111502" y="306548"/>
                  </a:lnTo>
                  <a:lnTo>
                    <a:pt x="254795" y="306548"/>
                  </a:lnTo>
                  <a:lnTo>
                    <a:pt x="254795" y="139855"/>
                  </a:lnTo>
                  <a:close/>
                </a:path>
              </a:pathLst>
            </a:custGeom>
            <a:solidFill>
              <a:schemeClr val="accent3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DE11F6B-8524-4D00-8F96-F2626E6E9957}"/>
                </a:ext>
              </a:extLst>
            </p:cNvPr>
            <p:cNvSpPr/>
            <p:nvPr/>
          </p:nvSpPr>
          <p:spPr>
            <a:xfrm>
              <a:off x="5974019" y="3489678"/>
              <a:ext cx="26292" cy="10517"/>
            </a:xfrm>
            <a:custGeom>
              <a:avLst/>
              <a:gdLst>
                <a:gd name="connsiteX0" fmla="*/ 2136 w 26292"/>
                <a:gd name="connsiteY0" fmla="*/ 2136 h 10516"/>
                <a:gd name="connsiteX1" fmla="*/ 28429 w 26292"/>
                <a:gd name="connsiteY1" fmla="*/ 2136 h 10516"/>
                <a:gd name="connsiteX2" fmla="*/ 28429 w 26292"/>
                <a:gd name="connsiteY2" fmla="*/ 12653 h 10516"/>
                <a:gd name="connsiteX3" fmla="*/ 2136 w 26292"/>
                <a:gd name="connsiteY3" fmla="*/ 12653 h 1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92" h="10516">
                  <a:moveTo>
                    <a:pt x="2136" y="2136"/>
                  </a:moveTo>
                  <a:lnTo>
                    <a:pt x="28429" y="2136"/>
                  </a:lnTo>
                  <a:lnTo>
                    <a:pt x="28429" y="12653"/>
                  </a:lnTo>
                  <a:lnTo>
                    <a:pt x="2136" y="12653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02666EC-A100-4361-ABBC-F40DFF617042}"/>
                </a:ext>
              </a:extLst>
            </p:cNvPr>
            <p:cNvSpPr/>
            <p:nvPr/>
          </p:nvSpPr>
          <p:spPr>
            <a:xfrm>
              <a:off x="5991687" y="3444140"/>
              <a:ext cx="26292" cy="26292"/>
            </a:xfrm>
            <a:custGeom>
              <a:avLst/>
              <a:gdLst>
                <a:gd name="connsiteX0" fmla="*/ 20436 w 26292"/>
                <a:gd name="connsiteY0" fmla="*/ 28429 h 26292"/>
                <a:gd name="connsiteX1" fmla="*/ 2136 w 26292"/>
                <a:gd name="connsiteY1" fmla="*/ 9761 h 26292"/>
                <a:gd name="connsiteX2" fmla="*/ 9603 w 26292"/>
                <a:gd name="connsiteY2" fmla="*/ 2136 h 26292"/>
                <a:gd name="connsiteX3" fmla="*/ 27850 w 26292"/>
                <a:gd name="connsiteY3" fmla="*/ 20804 h 26292"/>
                <a:gd name="connsiteX4" fmla="*/ 20436 w 26292"/>
                <a:gd name="connsiteY4" fmla="*/ 28429 h 2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92" h="26292">
                  <a:moveTo>
                    <a:pt x="20436" y="28429"/>
                  </a:moveTo>
                  <a:lnTo>
                    <a:pt x="2136" y="9761"/>
                  </a:lnTo>
                  <a:lnTo>
                    <a:pt x="9603" y="2136"/>
                  </a:lnTo>
                  <a:lnTo>
                    <a:pt x="27850" y="20804"/>
                  </a:lnTo>
                  <a:lnTo>
                    <a:pt x="20436" y="28429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1D4EB887-8C0B-4E44-8C3F-F1AB01E39207}"/>
                </a:ext>
              </a:extLst>
            </p:cNvPr>
            <p:cNvSpPr/>
            <p:nvPr/>
          </p:nvSpPr>
          <p:spPr>
            <a:xfrm>
              <a:off x="6010828" y="3464017"/>
              <a:ext cx="63102" cy="63102"/>
            </a:xfrm>
            <a:custGeom>
              <a:avLst/>
              <a:gdLst>
                <a:gd name="connsiteX0" fmla="*/ 65238 w 63101"/>
                <a:gd name="connsiteY0" fmla="*/ 33687 h 63101"/>
                <a:gd name="connsiteX1" fmla="*/ 33687 w 63101"/>
                <a:gd name="connsiteY1" fmla="*/ 65238 h 63101"/>
                <a:gd name="connsiteX2" fmla="*/ 2136 w 63101"/>
                <a:gd name="connsiteY2" fmla="*/ 33687 h 63101"/>
                <a:gd name="connsiteX3" fmla="*/ 33687 w 63101"/>
                <a:gd name="connsiteY3" fmla="*/ 2136 h 63101"/>
                <a:gd name="connsiteX4" fmla="*/ 65238 w 63101"/>
                <a:gd name="connsiteY4" fmla="*/ 33687 h 63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101" h="63101">
                  <a:moveTo>
                    <a:pt x="65238" y="33687"/>
                  </a:moveTo>
                  <a:cubicBezTo>
                    <a:pt x="65238" y="51112"/>
                    <a:pt x="51112" y="65238"/>
                    <a:pt x="33687" y="65238"/>
                  </a:cubicBezTo>
                  <a:cubicBezTo>
                    <a:pt x="16262" y="65238"/>
                    <a:pt x="2136" y="51112"/>
                    <a:pt x="2136" y="33687"/>
                  </a:cubicBezTo>
                  <a:cubicBezTo>
                    <a:pt x="2136" y="16262"/>
                    <a:pt x="16262" y="2136"/>
                    <a:pt x="33687" y="2136"/>
                  </a:cubicBezTo>
                  <a:cubicBezTo>
                    <a:pt x="51112" y="2136"/>
                    <a:pt x="65238" y="16262"/>
                    <a:pt x="65238" y="33687"/>
                  </a:cubicBezTo>
                  <a:close/>
                </a:path>
              </a:pathLst>
            </a:custGeom>
            <a:solidFill>
              <a:schemeClr val="accent4"/>
            </a:solidFill>
            <a:ln w="5159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FE47D280-4D88-4511-BF7D-BB4E7594B115}"/>
                </a:ext>
              </a:extLst>
            </p:cNvPr>
            <p:cNvSpPr/>
            <p:nvPr/>
          </p:nvSpPr>
          <p:spPr>
            <a:xfrm>
              <a:off x="6037120" y="3426577"/>
              <a:ext cx="10517" cy="26292"/>
            </a:xfrm>
            <a:custGeom>
              <a:avLst/>
              <a:gdLst>
                <a:gd name="connsiteX0" fmla="*/ 2136 w 10516"/>
                <a:gd name="connsiteY0" fmla="*/ 2136 h 26292"/>
                <a:gd name="connsiteX1" fmla="*/ 12653 w 10516"/>
                <a:gd name="connsiteY1" fmla="*/ 2136 h 26292"/>
                <a:gd name="connsiteX2" fmla="*/ 12653 w 10516"/>
                <a:gd name="connsiteY2" fmla="*/ 28429 h 26292"/>
                <a:gd name="connsiteX3" fmla="*/ 2136 w 10516"/>
                <a:gd name="connsiteY3" fmla="*/ 28429 h 2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16" h="26292">
                  <a:moveTo>
                    <a:pt x="2136" y="2136"/>
                  </a:moveTo>
                  <a:lnTo>
                    <a:pt x="12653" y="2136"/>
                  </a:lnTo>
                  <a:lnTo>
                    <a:pt x="12653" y="28429"/>
                  </a:lnTo>
                  <a:lnTo>
                    <a:pt x="2136" y="28429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6530001-8BCF-4D31-AF66-26FB65D82B39}"/>
                </a:ext>
              </a:extLst>
            </p:cNvPr>
            <p:cNvSpPr/>
            <p:nvPr/>
          </p:nvSpPr>
          <p:spPr>
            <a:xfrm>
              <a:off x="6084447" y="3489678"/>
              <a:ext cx="26292" cy="10517"/>
            </a:xfrm>
            <a:custGeom>
              <a:avLst/>
              <a:gdLst>
                <a:gd name="connsiteX0" fmla="*/ 2136 w 26292"/>
                <a:gd name="connsiteY0" fmla="*/ 2136 h 10516"/>
                <a:gd name="connsiteX1" fmla="*/ 28429 w 26292"/>
                <a:gd name="connsiteY1" fmla="*/ 2136 h 10516"/>
                <a:gd name="connsiteX2" fmla="*/ 28429 w 26292"/>
                <a:gd name="connsiteY2" fmla="*/ 12653 h 10516"/>
                <a:gd name="connsiteX3" fmla="*/ 2136 w 26292"/>
                <a:gd name="connsiteY3" fmla="*/ 12653 h 1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292" h="10516">
                  <a:moveTo>
                    <a:pt x="2136" y="2136"/>
                  </a:moveTo>
                  <a:lnTo>
                    <a:pt x="28429" y="2136"/>
                  </a:lnTo>
                  <a:lnTo>
                    <a:pt x="28429" y="12653"/>
                  </a:lnTo>
                  <a:lnTo>
                    <a:pt x="2136" y="12653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03A6DFE-3A4A-4E38-8383-A1DE893C0F2F}"/>
                </a:ext>
              </a:extLst>
            </p:cNvPr>
            <p:cNvSpPr/>
            <p:nvPr/>
          </p:nvSpPr>
          <p:spPr>
            <a:xfrm>
              <a:off x="6067357" y="3444140"/>
              <a:ext cx="26292" cy="26292"/>
            </a:xfrm>
            <a:custGeom>
              <a:avLst/>
              <a:gdLst>
                <a:gd name="connsiteX0" fmla="*/ 9551 w 26292"/>
                <a:gd name="connsiteY0" fmla="*/ 28429 h 26292"/>
                <a:gd name="connsiteX1" fmla="*/ 27850 w 26292"/>
                <a:gd name="connsiteY1" fmla="*/ 9761 h 26292"/>
                <a:gd name="connsiteX2" fmla="*/ 20383 w 26292"/>
                <a:gd name="connsiteY2" fmla="*/ 2136 h 26292"/>
                <a:gd name="connsiteX3" fmla="*/ 2136 w 26292"/>
                <a:gd name="connsiteY3" fmla="*/ 20804 h 26292"/>
                <a:gd name="connsiteX4" fmla="*/ 9551 w 26292"/>
                <a:gd name="connsiteY4" fmla="*/ 28429 h 2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92" h="26292">
                  <a:moveTo>
                    <a:pt x="9551" y="28429"/>
                  </a:moveTo>
                  <a:lnTo>
                    <a:pt x="27850" y="9761"/>
                  </a:lnTo>
                  <a:lnTo>
                    <a:pt x="20383" y="2136"/>
                  </a:lnTo>
                  <a:lnTo>
                    <a:pt x="2136" y="20804"/>
                  </a:lnTo>
                  <a:lnTo>
                    <a:pt x="9551" y="28429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21EB0B7-D04F-4F32-9249-82C6C78A3C74}"/>
                </a:ext>
              </a:extLst>
            </p:cNvPr>
            <p:cNvSpPr/>
            <p:nvPr/>
          </p:nvSpPr>
          <p:spPr>
            <a:xfrm>
              <a:off x="5991687" y="3520020"/>
              <a:ext cx="26292" cy="26292"/>
            </a:xfrm>
            <a:custGeom>
              <a:avLst/>
              <a:gdLst>
                <a:gd name="connsiteX0" fmla="*/ 20436 w 26292"/>
                <a:gd name="connsiteY0" fmla="*/ 2136 h 26292"/>
                <a:gd name="connsiteX1" fmla="*/ 2136 w 26292"/>
                <a:gd name="connsiteY1" fmla="*/ 20856 h 26292"/>
                <a:gd name="connsiteX2" fmla="*/ 9603 w 26292"/>
                <a:gd name="connsiteY2" fmla="*/ 28429 h 26292"/>
                <a:gd name="connsiteX3" fmla="*/ 27850 w 26292"/>
                <a:gd name="connsiteY3" fmla="*/ 9761 h 26292"/>
                <a:gd name="connsiteX4" fmla="*/ 20436 w 26292"/>
                <a:gd name="connsiteY4" fmla="*/ 2136 h 2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92" h="26292">
                  <a:moveTo>
                    <a:pt x="20436" y="2136"/>
                  </a:moveTo>
                  <a:lnTo>
                    <a:pt x="2136" y="20856"/>
                  </a:lnTo>
                  <a:lnTo>
                    <a:pt x="9603" y="28429"/>
                  </a:lnTo>
                  <a:lnTo>
                    <a:pt x="27850" y="9761"/>
                  </a:lnTo>
                  <a:lnTo>
                    <a:pt x="20436" y="2136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335BF76-9459-4D5B-8C7A-AB015732C215}"/>
                </a:ext>
              </a:extLst>
            </p:cNvPr>
            <p:cNvSpPr/>
            <p:nvPr/>
          </p:nvSpPr>
          <p:spPr>
            <a:xfrm>
              <a:off x="6037120" y="3537636"/>
              <a:ext cx="10517" cy="26292"/>
            </a:xfrm>
            <a:custGeom>
              <a:avLst/>
              <a:gdLst>
                <a:gd name="connsiteX0" fmla="*/ 2136 w 10516"/>
                <a:gd name="connsiteY0" fmla="*/ 2136 h 26292"/>
                <a:gd name="connsiteX1" fmla="*/ 12653 w 10516"/>
                <a:gd name="connsiteY1" fmla="*/ 2136 h 26292"/>
                <a:gd name="connsiteX2" fmla="*/ 12653 w 10516"/>
                <a:gd name="connsiteY2" fmla="*/ 28429 h 26292"/>
                <a:gd name="connsiteX3" fmla="*/ 2136 w 10516"/>
                <a:gd name="connsiteY3" fmla="*/ 28429 h 2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16" h="26292">
                  <a:moveTo>
                    <a:pt x="2136" y="2136"/>
                  </a:moveTo>
                  <a:lnTo>
                    <a:pt x="12653" y="2136"/>
                  </a:lnTo>
                  <a:lnTo>
                    <a:pt x="12653" y="28429"/>
                  </a:lnTo>
                  <a:lnTo>
                    <a:pt x="2136" y="28429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8163063B-3BF3-487E-BDEF-C037612CCC8E}"/>
                </a:ext>
              </a:extLst>
            </p:cNvPr>
            <p:cNvSpPr/>
            <p:nvPr/>
          </p:nvSpPr>
          <p:spPr>
            <a:xfrm>
              <a:off x="6067357" y="3520020"/>
              <a:ext cx="26292" cy="26292"/>
            </a:xfrm>
            <a:custGeom>
              <a:avLst/>
              <a:gdLst>
                <a:gd name="connsiteX0" fmla="*/ 9551 w 26292"/>
                <a:gd name="connsiteY0" fmla="*/ 2136 h 26292"/>
                <a:gd name="connsiteX1" fmla="*/ 27850 w 26292"/>
                <a:gd name="connsiteY1" fmla="*/ 20856 h 26292"/>
                <a:gd name="connsiteX2" fmla="*/ 20383 w 26292"/>
                <a:gd name="connsiteY2" fmla="*/ 28429 h 26292"/>
                <a:gd name="connsiteX3" fmla="*/ 2136 w 26292"/>
                <a:gd name="connsiteY3" fmla="*/ 9761 h 26292"/>
                <a:gd name="connsiteX4" fmla="*/ 9551 w 26292"/>
                <a:gd name="connsiteY4" fmla="*/ 2136 h 2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92" h="26292">
                  <a:moveTo>
                    <a:pt x="9551" y="2136"/>
                  </a:moveTo>
                  <a:lnTo>
                    <a:pt x="27850" y="20856"/>
                  </a:lnTo>
                  <a:lnTo>
                    <a:pt x="20383" y="28429"/>
                  </a:lnTo>
                  <a:lnTo>
                    <a:pt x="2136" y="9761"/>
                  </a:lnTo>
                  <a:lnTo>
                    <a:pt x="9551" y="2136"/>
                  </a:lnTo>
                  <a:close/>
                </a:path>
              </a:pathLst>
            </a:custGeom>
            <a:solidFill>
              <a:srgbClr val="000000"/>
            </a:solidFill>
            <a:ln w="5159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DCCF24F8-445D-42E8-A2D8-385D3D5A1162}"/>
              </a:ext>
            </a:extLst>
          </p:cNvPr>
          <p:cNvSpPr txBox="1"/>
          <p:nvPr/>
        </p:nvSpPr>
        <p:spPr>
          <a:xfrm>
            <a:off x="9077472" y="275958"/>
            <a:ext cx="2616577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sz="800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r>
              <a:rPr lang="en-US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Technology Connected Communities (TCC)</a:t>
            </a:r>
          </a:p>
        </p:txBody>
      </p:sp>
    </p:spTree>
    <p:extLst>
      <p:ext uri="{BB962C8B-B14F-4D97-AF65-F5344CB8AC3E}">
        <p14:creationId xmlns:p14="http://schemas.microsoft.com/office/powerpoint/2010/main" val="14526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CBB387">
                <a:alpha val="40000"/>
              </a:srgbClr>
            </a:gs>
            <a:gs pos="50000">
              <a:schemeClr val="accent6">
                <a:alpha val="40000"/>
              </a:schemeClr>
            </a:gs>
            <a:gs pos="93000">
              <a:schemeClr val="accent5">
                <a:lumMod val="100000"/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Project Action (with Aims)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882930" cy="4351338"/>
          </a:xfrm>
          <a:ln w="22225">
            <a:noFill/>
          </a:ln>
        </p:spPr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en-US" sz="29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Collaborate with ALGE Project and NNM Communities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Sustain community identity and integrity.</a:t>
            </a:r>
          </a:p>
          <a:p>
            <a:pPr>
              <a:lnSpc>
                <a:spcPct val="150000"/>
              </a:lnSpc>
            </a:pPr>
            <a:r>
              <a:rPr lang="en-US" sz="29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Build culturally and linguistically responsive content modules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Elevate culture and language learning. </a:t>
            </a:r>
          </a:p>
          <a:p>
            <a:pPr>
              <a:lnSpc>
                <a:spcPct val="150000"/>
              </a:lnSpc>
            </a:pPr>
            <a:r>
              <a:rPr lang="en-US" sz="29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Work with local anchor communities in NNM to provide dual credit and credit recovery options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Support education connections.</a:t>
            </a:r>
          </a:p>
          <a:p>
            <a:pPr>
              <a:lnSpc>
                <a:spcPct val="150000"/>
              </a:lnSpc>
            </a:pPr>
            <a:r>
              <a:rPr lang="en-US" sz="29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Use grant resources to provide “last mile” connectivity, hardware/software, online badging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Leverage technology options. </a:t>
            </a:r>
          </a:p>
          <a:p>
            <a:pPr>
              <a:lnSpc>
                <a:spcPct val="110000"/>
              </a:lnSpc>
            </a:pPr>
            <a:r>
              <a:rPr lang="en-US" sz="29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Advance job, college and career options through high schools, trades and colleges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Promote Northern New Mexico community legacy through career success.  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854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98B53A-E3A0-458A-91C4-F4344F17A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60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B814-98A5-4E6C-A789-64C5DABD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Power of Partner Collaboration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EF4D-02E1-436F-95A6-EF5910C7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6241" y="1930201"/>
            <a:ext cx="7643674" cy="3403324"/>
          </a:xfrm>
          <a:ln w="2222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sz="4400" dirty="0"/>
              <a:t>Mini Summits</a:t>
            </a:r>
          </a:p>
          <a:p>
            <a:pPr fontAlgn="base"/>
            <a:r>
              <a:rPr lang="en-US" sz="3200" dirty="0"/>
              <a:t>January 20, 2024</a:t>
            </a:r>
          </a:p>
          <a:p>
            <a:pPr fontAlgn="base"/>
            <a:r>
              <a:rPr lang="en-US" sz="3200" dirty="0"/>
              <a:t>April 20, 2024</a:t>
            </a:r>
          </a:p>
          <a:p>
            <a:pPr marL="0" indent="0">
              <a:buNone/>
            </a:pPr>
            <a:r>
              <a:rPr lang="en-US" sz="4400" dirty="0"/>
              <a:t>Summer Summit</a:t>
            </a:r>
          </a:p>
          <a:p>
            <a:r>
              <a:rPr lang="en-US" sz="3200" dirty="0"/>
              <a:t>June 3-7, 2024</a:t>
            </a:r>
          </a:p>
          <a:p>
            <a:pPr fontAlgn="base"/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4435FCD-6EFA-4623-918C-2150F705C0F2}"/>
              </a:ext>
            </a:extLst>
          </p:cNvPr>
          <p:cNvSpPr txBox="1">
            <a:spLocks/>
          </p:cNvSpPr>
          <p:nvPr/>
        </p:nvSpPr>
        <p:spPr>
          <a:xfrm>
            <a:off x="6263585" y="1690688"/>
            <a:ext cx="3243660" cy="21153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31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Priority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400" dirty="0"/>
              <a:t>The need to align contributions and initiatives.</a:t>
            </a:r>
            <a:r>
              <a:rPr lang="en-US" sz="3200" b="1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200" b="1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41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004C91-D3EC-466B-A925-D02753C44B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427" y="361427"/>
            <a:ext cx="5972960" cy="597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3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18563</TotalTime>
  <Words>1058</Words>
  <Application>Microsoft Office PowerPoint</Application>
  <PresentationFormat>Widescreen</PresentationFormat>
  <Paragraphs>177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Lucida Sans Unicode</vt:lpstr>
      <vt:lpstr>Perpetua Titling MT</vt:lpstr>
      <vt:lpstr>Office Theme</vt:lpstr>
      <vt:lpstr>Technology Connected Communities</vt:lpstr>
      <vt:lpstr>Purpose of the Meeting</vt:lpstr>
      <vt:lpstr>PowerPoint Presentation</vt:lpstr>
      <vt:lpstr>Full Service Community Schools</vt:lpstr>
      <vt:lpstr>Project Programming</vt:lpstr>
      <vt:lpstr>Project Programming</vt:lpstr>
      <vt:lpstr>Overall Project Progress</vt:lpstr>
      <vt:lpstr>Overall Project Progress</vt:lpstr>
      <vt:lpstr>Overall Project Progress</vt:lpstr>
      <vt:lpstr>Equipment &amp; Networking Activities</vt:lpstr>
      <vt:lpstr>PowerPoint Presentation</vt:lpstr>
      <vt:lpstr>PowerPoint Presentation</vt:lpstr>
      <vt:lpstr>PowerPoint Presentation</vt:lpstr>
      <vt:lpstr>Project Action (with Aims) </vt:lpstr>
      <vt:lpstr>PowerPoint Presentation</vt:lpstr>
      <vt:lpstr>Power of Partner Collaboration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allenmichel</dc:creator>
  <cp:lastModifiedBy>Schulte, Marthann</cp:lastModifiedBy>
  <cp:revision>104</cp:revision>
  <dcterms:created xsi:type="dcterms:W3CDTF">2023-01-31T14:53:29Z</dcterms:created>
  <dcterms:modified xsi:type="dcterms:W3CDTF">2023-10-31T14:49:30Z</dcterms:modified>
</cp:coreProperties>
</file>